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5" r:id="rId3"/>
    <p:sldId id="284" r:id="rId4"/>
    <p:sldId id="266" r:id="rId5"/>
    <p:sldId id="281" r:id="rId6"/>
    <p:sldId id="291" r:id="rId7"/>
    <p:sldId id="292" r:id="rId8"/>
    <p:sldId id="285" r:id="rId9"/>
    <p:sldId id="273" r:id="rId10"/>
    <p:sldId id="275" r:id="rId11"/>
    <p:sldId id="290" r:id="rId12"/>
    <p:sldId id="279" r:id="rId13"/>
    <p:sldId id="286" r:id="rId14"/>
    <p:sldId id="287" r:id="rId15"/>
    <p:sldId id="293" r:id="rId16"/>
    <p:sldId id="294" r:id="rId17"/>
    <p:sldId id="288" r:id="rId18"/>
    <p:sldId id="289" r:id="rId19"/>
  </p:sldIdLst>
  <p:sldSz cx="9144000" cy="6858000" type="screen4x3"/>
  <p:notesSz cx="6888163" cy="100203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94660"/>
  </p:normalViewPr>
  <p:slideViewPr>
    <p:cSldViewPr>
      <p:cViewPr>
        <p:scale>
          <a:sx n="66" d="100"/>
          <a:sy n="66" d="100"/>
        </p:scale>
        <p:origin x="-1440" y="-4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09.02.2024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09.02.2024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09.02.2024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09.02.2024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09.02.2024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09.02.2024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09.02.2024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09.02.2024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09.02.2024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09.02.2024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09.02.2024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09.02.2024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C:\Users\Олжас\Desktop\доктар барлык\РАБ СТОЛ 2016 НАУРЫЗ\ТӘРБИЕШІЛЕРДІҢ ТАҚЫРЫПТАРЫ МЕН САБАКТАРЫ 2015 ҚЫРКҮЙЕК\ФОН ГУЛДЕР\03715647.jpg"/>
          <p:cNvPicPr>
            <a:picLocks noChangeAspect="1" noChangeArrowheads="1"/>
          </p:cNvPicPr>
          <p:nvPr/>
        </p:nvPicPr>
        <p:blipFill>
          <a:blip r:embed="rId2" cstate="print"/>
          <a:srcRect/>
          <a:stretch>
            <a:fillRect/>
          </a:stretch>
        </p:blipFill>
        <p:spPr bwMode="auto">
          <a:xfrm>
            <a:off x="0" y="0"/>
            <a:ext cx="9138285" cy="6858000"/>
          </a:xfrm>
          <a:prstGeom prst="rect">
            <a:avLst/>
          </a:prstGeom>
          <a:noFill/>
        </p:spPr>
      </p:pic>
      <p:sp>
        <p:nvSpPr>
          <p:cNvPr id="6" name="Прямоугольник 5"/>
          <p:cNvSpPr/>
          <p:nvPr/>
        </p:nvSpPr>
        <p:spPr>
          <a:xfrm>
            <a:off x="571472" y="357166"/>
            <a:ext cx="7858180" cy="1569660"/>
          </a:xfrm>
          <a:prstGeom prst="rect">
            <a:avLst/>
          </a:prstGeom>
        </p:spPr>
        <p:txBody>
          <a:bodyPr wrap="square">
            <a:spAutoFit/>
          </a:bodyPr>
          <a:lstStyle/>
          <a:p>
            <a:endParaRPr lang="ru-RU" sz="4800" b="1" i="1" dirty="0" smtClean="0">
              <a:latin typeface="Times New Roman" pitchFamily="18" charset="0"/>
              <a:cs typeface="Times New Roman" pitchFamily="18" charset="0"/>
            </a:endParaRPr>
          </a:p>
          <a:p>
            <a:endParaRPr lang="ru-RU" sz="4800" b="1" i="1" dirty="0" smtClean="0">
              <a:solidFill>
                <a:srgbClr val="00B050"/>
              </a:solidFill>
              <a:latin typeface="Times New Roman" pitchFamily="18" charset="0"/>
              <a:cs typeface="Times New Roman" pitchFamily="18" charset="0"/>
            </a:endParaRPr>
          </a:p>
        </p:txBody>
      </p:sp>
      <p:sp>
        <p:nvSpPr>
          <p:cNvPr id="4" name="Прямоугольник 3"/>
          <p:cNvSpPr/>
          <p:nvPr/>
        </p:nvSpPr>
        <p:spPr>
          <a:xfrm>
            <a:off x="1142976" y="357166"/>
            <a:ext cx="6858048" cy="830997"/>
          </a:xfrm>
          <a:prstGeom prst="rect">
            <a:avLst/>
          </a:prstGeom>
        </p:spPr>
        <p:txBody>
          <a:bodyPr wrap="square">
            <a:spAutoFit/>
          </a:bodyPr>
          <a:lstStyle/>
          <a:p>
            <a:pPr algn="ctr"/>
            <a:r>
              <a:rPr lang="kk-KZ" sz="2400" b="1" i="1" dirty="0" smtClean="0">
                <a:solidFill>
                  <a:srgbClr val="0000FF"/>
                </a:solidFill>
                <a:latin typeface="Times New Roman" pitchFamily="18" charset="0"/>
                <a:cs typeface="Times New Roman" pitchFamily="18" charset="0"/>
              </a:rPr>
              <a:t> </a:t>
            </a:r>
          </a:p>
          <a:p>
            <a:pPr algn="ctr"/>
            <a:r>
              <a:rPr lang="kk-KZ" sz="2400" b="1" i="1" dirty="0" smtClean="0">
                <a:latin typeface="Times New Roman" pitchFamily="18" charset="0"/>
                <a:cs typeface="Times New Roman" pitchFamily="18" charset="0"/>
              </a:rPr>
              <a:t>Ө.Жәнібеков атындағы №27 ІТ мектеп-лицейі</a:t>
            </a:r>
          </a:p>
        </p:txBody>
      </p:sp>
      <p:sp>
        <p:nvSpPr>
          <p:cNvPr id="7" name="Прямоугольник 6"/>
          <p:cNvSpPr/>
          <p:nvPr/>
        </p:nvSpPr>
        <p:spPr>
          <a:xfrm>
            <a:off x="500034" y="2000240"/>
            <a:ext cx="7477280" cy="2308324"/>
          </a:xfrm>
          <a:prstGeom prst="rect">
            <a:avLst/>
          </a:prstGeom>
        </p:spPr>
        <p:txBody>
          <a:bodyPr wrap="square">
            <a:spAutoFit/>
          </a:bodyPr>
          <a:lstStyle/>
          <a:p>
            <a:pPr algn="ctr"/>
            <a:r>
              <a:rPr lang="kk-KZ" sz="3600" b="1" dirty="0" smtClean="0">
                <a:solidFill>
                  <a:srgbClr val="FF0000"/>
                </a:solidFill>
                <a:latin typeface="Times New Roman" pitchFamily="18" charset="0"/>
                <a:cs typeface="Times New Roman" pitchFamily="18" charset="0"/>
              </a:rPr>
              <a:t>Сабақтың тақырыбы: </a:t>
            </a:r>
          </a:p>
          <a:p>
            <a:pPr algn="ctr"/>
            <a:r>
              <a:rPr lang="kk-KZ" sz="3600" b="1" i="1" dirty="0" smtClean="0">
                <a:solidFill>
                  <a:srgbClr val="0000FF"/>
                </a:solidFill>
                <a:latin typeface="Times New Roman" pitchFamily="18" charset="0"/>
                <a:cs typeface="Times New Roman" pitchFamily="18" charset="0"/>
              </a:rPr>
              <a:t>  </a:t>
            </a:r>
            <a:r>
              <a:rPr lang="en-US" sz="3600" b="1" i="1" dirty="0" smtClean="0">
                <a:solidFill>
                  <a:srgbClr val="0000FF"/>
                </a:solidFill>
                <a:latin typeface="Times New Roman" pitchFamily="18" charset="0"/>
                <a:cs typeface="Times New Roman" pitchFamily="18" charset="0"/>
              </a:rPr>
              <a:t>PISA </a:t>
            </a:r>
            <a:r>
              <a:rPr lang="kk-KZ" sz="3600" b="1" i="1" dirty="0" smtClean="0">
                <a:solidFill>
                  <a:srgbClr val="0000FF"/>
                </a:solidFill>
                <a:latin typeface="Times New Roman" pitchFamily="18" charset="0"/>
                <a:cs typeface="Times New Roman" pitchFamily="18" charset="0"/>
              </a:rPr>
              <a:t>зерттеулері аясында оқушылардың оқу сауаттылығын дамыту дағдылары</a:t>
            </a:r>
            <a:endParaRPr lang="kk-KZ" sz="3600" b="1" i="1" dirty="0" smtClean="0">
              <a:latin typeface="Times New Roman" pitchFamily="18" charset="0"/>
              <a:cs typeface="Times New Roman" pitchFamily="18" charset="0"/>
            </a:endParaRPr>
          </a:p>
        </p:txBody>
      </p:sp>
      <p:sp>
        <p:nvSpPr>
          <p:cNvPr id="8" name="Прямоугольник 7"/>
          <p:cNvSpPr/>
          <p:nvPr/>
        </p:nvSpPr>
        <p:spPr>
          <a:xfrm>
            <a:off x="1000101" y="4405978"/>
            <a:ext cx="3714820" cy="954107"/>
          </a:xfrm>
          <a:prstGeom prst="rect">
            <a:avLst/>
          </a:prstGeom>
        </p:spPr>
        <p:txBody>
          <a:bodyPr wrap="square">
            <a:spAutoFit/>
          </a:bodyPr>
          <a:lstStyle/>
          <a:p>
            <a:r>
              <a:rPr lang="kk-KZ" sz="2800" b="1" dirty="0" smtClean="0">
                <a:latin typeface="Times New Roman" pitchFamily="18" charset="0"/>
                <a:cs typeface="Times New Roman" pitchFamily="18" charset="0"/>
              </a:rPr>
              <a:t>Баяндамашы</a:t>
            </a:r>
            <a:r>
              <a:rPr lang="kk-KZ" sz="2800" b="1" dirty="0" smtClean="0">
                <a:latin typeface="Times New Roman" pitchFamily="18" charset="0"/>
                <a:cs typeface="Times New Roman" pitchFamily="18" charset="0"/>
              </a:rPr>
              <a:t>: </a:t>
            </a:r>
            <a:r>
              <a:rPr lang="kk-KZ" sz="2800" b="1" dirty="0" smtClean="0">
                <a:latin typeface="Times New Roman" pitchFamily="18" charset="0"/>
                <a:cs typeface="Times New Roman" pitchFamily="18" charset="0"/>
              </a:rPr>
              <a:t>Қ.Қалдыбаева   </a:t>
            </a:r>
            <a:endParaRPr lang="ru-RU" sz="2800" b="1" dirty="0">
              <a:latin typeface="Times New Roman" pitchFamily="18" charset="0"/>
              <a:cs typeface="Times New Roman" pitchFamily="18" charset="0"/>
            </a:endParaRPr>
          </a:p>
        </p:txBody>
      </p:sp>
      <p:sp>
        <p:nvSpPr>
          <p:cNvPr id="9" name="Прямоугольник 8"/>
          <p:cNvSpPr/>
          <p:nvPr/>
        </p:nvSpPr>
        <p:spPr>
          <a:xfrm>
            <a:off x="1214414" y="3714752"/>
            <a:ext cx="3845104" cy="584775"/>
          </a:xfrm>
          <a:prstGeom prst="rect">
            <a:avLst/>
          </a:prstGeom>
        </p:spPr>
        <p:txBody>
          <a:bodyPr wrap="square">
            <a:spAutoFit/>
          </a:bodyPr>
          <a:lstStyle/>
          <a:p>
            <a:r>
              <a:rPr lang="kk-KZ" sz="3200" b="1" dirty="0" smtClean="0">
                <a:latin typeface="Times New Roman" pitchFamily="18" charset="0"/>
                <a:cs typeface="Times New Roman" pitchFamily="18" charset="0"/>
              </a:rPr>
              <a:t> </a:t>
            </a:r>
            <a:endParaRPr lang="ru-RU" sz="32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Picture 2" descr="C:\Users\Олжас\Desktop\портфолио фон\01532.jpg"/>
          <p:cNvPicPr>
            <a:picLocks noGrp="1" noChangeAspect="1" noChangeArrowheads="1"/>
          </p:cNvPicPr>
          <p:nvPr>
            <p:ph idx="1"/>
          </p:nvPr>
        </p:nvPicPr>
        <p:blipFill>
          <a:blip r:embed="rId2" cstate="print"/>
          <a:srcRect l="37500"/>
          <a:stretch>
            <a:fillRect/>
          </a:stretch>
        </p:blipFill>
        <p:spPr bwMode="auto">
          <a:xfrm>
            <a:off x="0" y="0"/>
            <a:ext cx="9144000" cy="6858000"/>
          </a:xfrm>
          <a:prstGeom prst="rect">
            <a:avLst/>
          </a:prstGeom>
          <a:noFill/>
        </p:spPr>
      </p:pic>
      <p:sp>
        <p:nvSpPr>
          <p:cNvPr id="7" name="Прямоугольник 6"/>
          <p:cNvSpPr/>
          <p:nvPr/>
        </p:nvSpPr>
        <p:spPr>
          <a:xfrm>
            <a:off x="785786" y="785794"/>
            <a:ext cx="7072362" cy="461665"/>
          </a:xfrm>
          <a:prstGeom prst="rect">
            <a:avLst/>
          </a:prstGeom>
        </p:spPr>
        <p:txBody>
          <a:bodyPr wrap="square">
            <a:spAutoFit/>
          </a:bodyPr>
          <a:lstStyle/>
          <a:p>
            <a:r>
              <a:rPr lang="kk-KZ" sz="2400" b="1" i="1" dirty="0" smtClean="0">
                <a:solidFill>
                  <a:srgbClr val="FF0000"/>
                </a:solidFill>
                <a:latin typeface="Times New Roman" pitchFamily="18" charset="0"/>
                <a:cs typeface="Times New Roman" pitchFamily="18" charset="0"/>
              </a:rPr>
              <a:t> </a:t>
            </a:r>
            <a:endParaRPr lang="ru-RU" dirty="0">
              <a:solidFill>
                <a:srgbClr val="0000FF"/>
              </a:solidFill>
            </a:endParaRPr>
          </a:p>
        </p:txBody>
      </p:sp>
      <p:sp>
        <p:nvSpPr>
          <p:cNvPr id="12" name="Прямоугольник 11"/>
          <p:cNvSpPr/>
          <p:nvPr/>
        </p:nvSpPr>
        <p:spPr>
          <a:xfrm>
            <a:off x="251520" y="476672"/>
            <a:ext cx="8583960" cy="9048631"/>
          </a:xfrm>
          <a:prstGeom prst="rect">
            <a:avLst/>
          </a:prstGeom>
        </p:spPr>
        <p:txBody>
          <a:bodyPr wrap="square">
            <a:spAutoFit/>
          </a:bodyPr>
          <a:lstStyle/>
          <a:p>
            <a:r>
              <a:rPr lang="kk-KZ" sz="2000" dirty="0" smtClean="0"/>
              <a:t>Тұтас мәтіннің мысалы</a:t>
            </a:r>
            <a:endParaRPr lang="ru-RU" sz="2000" dirty="0" smtClean="0"/>
          </a:p>
          <a:p>
            <a:r>
              <a:rPr lang="kk-KZ" sz="2000" b="1" dirty="0" smtClean="0"/>
              <a:t>Жақсылардың жақсысы</a:t>
            </a:r>
            <a:endParaRPr lang="ru-RU" sz="2000" dirty="0" smtClean="0"/>
          </a:p>
          <a:p>
            <a:r>
              <a:rPr lang="kk-KZ" sz="2000" dirty="0" smtClean="0"/>
              <a:t>Баяғыда бір адам бірнеше бөлмелі жарық, биік, өте әсем үйде тұрыпты. Үйдің айналасы бау-бақша екен. Бір күні оның кішкентай қызы бақшаны, барлық бөлмелерді аралайды. Кірмеген жалғыз ғана бөлме қалыпты. Ол ылғи да жабық тұрады екен.</a:t>
            </a:r>
            <a:endParaRPr lang="ru-RU" sz="2000" dirty="0" smtClean="0"/>
          </a:p>
          <a:p>
            <a:r>
              <a:rPr lang="kk-KZ" sz="2000" dirty="0" smtClean="0"/>
              <a:t>Сонда әкесіне қызы:</a:t>
            </a:r>
            <a:endParaRPr lang="ru-RU" sz="2000" dirty="0" smtClean="0"/>
          </a:p>
          <a:p>
            <a:pPr lvl="0"/>
            <a:r>
              <a:rPr lang="kk-KZ" sz="2000" dirty="0" smtClean="0"/>
              <a:t>Әке, маған жабық тұрған бөлмеге кіруге рұқсат етіңіз. Осы бөлме басқа бөлмелерге қарағанда жақсы ғой деп ойлаймын, - дейді.</a:t>
            </a:r>
            <a:endParaRPr lang="ru-RU" sz="2000" dirty="0" smtClean="0"/>
          </a:p>
          <a:p>
            <a:pPr lvl="0"/>
            <a:r>
              <a:rPr lang="kk-KZ" sz="2000" dirty="0" smtClean="0"/>
              <a:t>Оның дұрыс, қызым. Жақсылардың ең жақсысы сонда. Бірақ сен әлі жассың, өскенде бұл бөлмені саған берем. Сен оған өмір бойы риза боласың,- деп жауап қайтарады әкесі.</a:t>
            </a:r>
            <a:endParaRPr lang="ru-RU" sz="2000" dirty="0" smtClean="0"/>
          </a:p>
          <a:p>
            <a:r>
              <a:rPr lang="kk-KZ" sz="2000" dirty="0" smtClean="0"/>
              <a:t>Қыз есейіп, бойжеткен атанады. Әкесі қызына жабық бөлменің кілтін береді. Қыз есікті ашқанда, тек ұршық пен кітапты көреді. Қыз әкесіне:</a:t>
            </a:r>
            <a:endParaRPr lang="ru-RU" sz="2000" dirty="0" smtClean="0"/>
          </a:p>
          <a:p>
            <a:pPr lvl="0"/>
            <a:r>
              <a:rPr lang="kk-KZ" sz="2000" dirty="0" smtClean="0"/>
              <a:t>Әке, сен жабық бөлмеде «жақсылардың жақсысы бар» деген едің. Мен ұршық пен кітаптан басқа ештеңе таппадым,- дейді.</a:t>
            </a:r>
            <a:endParaRPr lang="ru-RU" sz="2000" dirty="0" smtClean="0"/>
          </a:p>
          <a:p>
            <a:pPr lvl="0"/>
            <a:r>
              <a:rPr lang="kk-KZ" sz="2000" dirty="0" smtClean="0"/>
              <a:t>Міне, жақсылардың жақсысы деген – осылар, қызым! Ұршық болса, өнерің жанады. Ал кітап оқысаң, білімің артады. Жарық дүниеде бұлардан жақсы нәрсе жоқ. Дүниедегі мүліктің бәрі еңбекпен, өнермен, біліммен табылады,- деп түсіндірді әкесі.</a:t>
            </a:r>
            <a:endParaRPr lang="ru-RU" sz="2000" dirty="0" smtClean="0"/>
          </a:p>
          <a:p>
            <a:pPr lvl="0"/>
            <a:endParaRPr lang="kk-KZ" sz="3600" dirty="0" smtClean="0">
              <a:solidFill>
                <a:srgbClr val="0000FF"/>
              </a:solidFill>
              <a:latin typeface="Times New Roman" pitchFamily="18" charset="0"/>
              <a:cs typeface="Times New Roman" pitchFamily="18" charset="0"/>
            </a:endParaRPr>
          </a:p>
          <a:p>
            <a:endParaRPr lang="kk-KZ" sz="3600" b="1" dirty="0" smtClean="0">
              <a:solidFill>
                <a:srgbClr val="0000FF"/>
              </a:solidFill>
              <a:latin typeface="Times New Roman" pitchFamily="18" charset="0"/>
              <a:cs typeface="Times New Roman" pitchFamily="18" charset="0"/>
            </a:endParaRPr>
          </a:p>
          <a:p>
            <a:r>
              <a:rPr lang="kk-KZ" sz="3600" dirty="0" smtClean="0">
                <a:solidFill>
                  <a:srgbClr val="0000FF"/>
                </a:solidFill>
                <a:latin typeface="Times New Roman" pitchFamily="18" charset="0"/>
                <a:cs typeface="Times New Roman" pitchFamily="18" charset="0"/>
              </a:rPr>
              <a:t>                   </a:t>
            </a:r>
            <a:endParaRPr lang="ru-RU" sz="3600" dirty="0" smtClean="0">
              <a:solidFill>
                <a:srgbClr val="0000FF"/>
              </a:solidFill>
              <a:latin typeface="Times New Roman" pitchFamily="18" charset="0"/>
              <a:cs typeface="Times New Roman" pitchFamily="18" charset="0"/>
            </a:endParaRPr>
          </a:p>
          <a:p>
            <a:endParaRPr lang="kk-KZ" sz="2800" dirty="0" smtClean="0">
              <a:solidFill>
                <a:srgbClr val="0000FF"/>
              </a:solidFill>
              <a:latin typeface="Times New Roman" pitchFamily="18" charset="0"/>
              <a:cs typeface="Times New Roman" pitchFamily="18" charset="0"/>
            </a:endParaRPr>
          </a:p>
          <a:p>
            <a:endParaRPr lang="ru-RU" sz="2800" dirty="0" smtClean="0">
              <a:solidFill>
                <a:srgbClr val="0000FF"/>
              </a:solidFill>
              <a:latin typeface="Times New Roman" pitchFamily="18" charset="0"/>
              <a:cs typeface="Times New Roman" pitchFamily="18" charset="0"/>
            </a:endParaRPr>
          </a:p>
          <a:p>
            <a:r>
              <a:rPr lang="kk-KZ" b="1" i="1" dirty="0" smtClean="0">
                <a:solidFill>
                  <a:srgbClr val="0000FF"/>
                </a:solidFill>
                <a:latin typeface="Times New Roman" pitchFamily="18" charset="0"/>
                <a:cs typeface="Times New Roman" pitchFamily="18" charset="0"/>
              </a:rPr>
              <a:t>  </a:t>
            </a:r>
            <a:endParaRPr lang="ru-RU" dirty="0" smtClean="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4" name="Picture 2" descr="C:\Users\Олжас\Desktop\портфолио фон\01532.jpg"/>
          <p:cNvPicPr>
            <a:picLocks noChangeAspect="1" noChangeArrowheads="1"/>
          </p:cNvPicPr>
          <p:nvPr/>
        </p:nvPicPr>
        <p:blipFill>
          <a:blip r:embed="rId2" cstate="print"/>
          <a:srcRect l="37500"/>
          <a:stretch>
            <a:fillRect/>
          </a:stretch>
        </p:blipFill>
        <p:spPr bwMode="auto">
          <a:xfrm>
            <a:off x="0" y="0"/>
            <a:ext cx="9144000" cy="6858005"/>
          </a:xfrm>
          <a:prstGeom prst="rect">
            <a:avLst/>
          </a:prstGeom>
          <a:noFill/>
        </p:spPr>
      </p:pic>
      <p:sp>
        <p:nvSpPr>
          <p:cNvPr id="6" name="Прямоугольник 5"/>
          <p:cNvSpPr/>
          <p:nvPr/>
        </p:nvSpPr>
        <p:spPr>
          <a:xfrm>
            <a:off x="571472" y="357166"/>
            <a:ext cx="7500990" cy="1169551"/>
          </a:xfrm>
          <a:prstGeom prst="rect">
            <a:avLst/>
          </a:prstGeom>
        </p:spPr>
        <p:txBody>
          <a:bodyPr wrap="square">
            <a:spAutoFit/>
          </a:bodyPr>
          <a:lstStyle/>
          <a:p>
            <a:r>
              <a:rPr lang="kk-KZ" sz="2400" b="1" i="1" dirty="0" smtClean="0">
                <a:solidFill>
                  <a:srgbClr val="0000FF"/>
                </a:solidFill>
                <a:latin typeface="Times New Roman" pitchFamily="18" charset="0"/>
                <a:cs typeface="Times New Roman" pitchFamily="18" charset="0"/>
              </a:rPr>
              <a:t>    </a:t>
            </a:r>
            <a:r>
              <a:rPr lang="kk-KZ" sz="2200" b="1" i="1" dirty="0" smtClean="0">
                <a:solidFill>
                  <a:srgbClr val="0000FF"/>
                </a:solidFill>
                <a:latin typeface="Times New Roman" pitchFamily="18" charset="0"/>
                <a:cs typeface="Times New Roman" pitchFamily="18" charset="0"/>
              </a:rPr>
              <a:t>Ойтүрткі</a:t>
            </a:r>
            <a:endParaRPr lang="ru-RU" sz="2200" dirty="0" smtClean="0">
              <a:solidFill>
                <a:srgbClr val="0000FF"/>
              </a:solidFill>
              <a:latin typeface="Times New Roman" pitchFamily="18" charset="0"/>
              <a:cs typeface="Times New Roman" pitchFamily="18" charset="0"/>
            </a:endParaRPr>
          </a:p>
          <a:p>
            <a:r>
              <a:rPr lang="kk-KZ" sz="2200" i="1" dirty="0" smtClean="0">
                <a:solidFill>
                  <a:srgbClr val="0000FF"/>
                </a:solidFill>
                <a:latin typeface="Times New Roman" pitchFamily="18" charset="0"/>
                <a:cs typeface="Times New Roman" pitchFamily="18" charset="0"/>
              </a:rPr>
              <a:t>    « </a:t>
            </a:r>
            <a:r>
              <a:rPr lang="kk-KZ" sz="2200" i="1" dirty="0" smtClean="0">
                <a:solidFill>
                  <a:srgbClr val="0000FF"/>
                </a:solidFill>
                <a:latin typeface="Times New Roman" pitchFamily="18" charset="0"/>
                <a:cs typeface="Times New Roman" pitchFamily="18" charset="0"/>
              </a:rPr>
              <a:t>Мәтінге</a:t>
            </a:r>
            <a:r>
              <a:rPr lang="kk-KZ" sz="2200" i="1" dirty="0" smtClean="0">
                <a:solidFill>
                  <a:srgbClr val="0000FF"/>
                </a:solidFill>
                <a:latin typeface="Times New Roman" pitchFamily="18" charset="0"/>
                <a:cs typeface="Times New Roman" pitchFamily="18" charset="0"/>
              </a:rPr>
              <a:t> </a:t>
            </a:r>
            <a:r>
              <a:rPr lang="kk-KZ" sz="2200" i="1" dirty="0" smtClean="0">
                <a:solidFill>
                  <a:srgbClr val="0000FF"/>
                </a:solidFill>
                <a:latin typeface="Times New Roman" pitchFamily="18" charset="0"/>
                <a:cs typeface="Times New Roman" pitchFamily="18" charset="0"/>
              </a:rPr>
              <a:t>шолу жасау» әдісі</a:t>
            </a:r>
            <a:endParaRPr lang="ru-RU" sz="2200" dirty="0" smtClean="0">
              <a:solidFill>
                <a:srgbClr val="0000FF"/>
              </a:solidFill>
              <a:latin typeface="Times New Roman" pitchFamily="18" charset="0"/>
              <a:cs typeface="Times New Roman" pitchFamily="18" charset="0"/>
            </a:endParaRPr>
          </a:p>
          <a:p>
            <a:r>
              <a:rPr lang="kk-KZ" sz="2400" b="1" i="1" dirty="0" smtClean="0">
                <a:solidFill>
                  <a:srgbClr val="FF0000"/>
                </a:solidFill>
                <a:latin typeface="Times New Roman" pitchFamily="18" charset="0"/>
                <a:cs typeface="Times New Roman" pitchFamily="18" charset="0"/>
              </a:rPr>
              <a:t> </a:t>
            </a:r>
            <a:endParaRPr lang="ru-RU" sz="2400" i="1" dirty="0"/>
          </a:p>
        </p:txBody>
      </p:sp>
      <p:sp>
        <p:nvSpPr>
          <p:cNvPr id="7" name="Прямоугольник 6"/>
          <p:cNvSpPr/>
          <p:nvPr/>
        </p:nvSpPr>
        <p:spPr>
          <a:xfrm>
            <a:off x="1071538" y="1714488"/>
            <a:ext cx="6286544" cy="461665"/>
          </a:xfrm>
          <a:prstGeom prst="rect">
            <a:avLst/>
          </a:prstGeom>
        </p:spPr>
        <p:txBody>
          <a:bodyPr wrap="square">
            <a:spAutoFit/>
          </a:bodyPr>
          <a:lstStyle/>
          <a:p>
            <a:r>
              <a:rPr lang="kk-KZ" sz="2400" i="1" dirty="0" smtClean="0">
                <a:solidFill>
                  <a:srgbClr val="0000FF"/>
                </a:solidFill>
                <a:latin typeface="Times New Roman" pitchFamily="18" charset="0"/>
                <a:cs typeface="Times New Roman" pitchFamily="18" charset="0"/>
              </a:rPr>
              <a:t> </a:t>
            </a:r>
            <a:endParaRPr lang="ru-RU" sz="2400" i="1" dirty="0">
              <a:solidFill>
                <a:srgbClr val="0000FF"/>
              </a:solidFill>
              <a:latin typeface="Times New Roman" pitchFamily="18" charset="0"/>
              <a:cs typeface="Times New Roman" pitchFamily="18" charset="0"/>
            </a:endParaRPr>
          </a:p>
        </p:txBody>
      </p:sp>
      <p:sp>
        <p:nvSpPr>
          <p:cNvPr id="8" name="Прямоугольник 7"/>
          <p:cNvSpPr/>
          <p:nvPr/>
        </p:nvSpPr>
        <p:spPr>
          <a:xfrm>
            <a:off x="1071538" y="2285992"/>
            <a:ext cx="6643734" cy="461665"/>
          </a:xfrm>
          <a:prstGeom prst="rect">
            <a:avLst/>
          </a:prstGeom>
        </p:spPr>
        <p:txBody>
          <a:bodyPr wrap="square">
            <a:spAutoFit/>
          </a:bodyPr>
          <a:lstStyle/>
          <a:p>
            <a:r>
              <a:rPr lang="kk-KZ" sz="2400" b="1" dirty="0" smtClean="0">
                <a:solidFill>
                  <a:srgbClr val="FF0000"/>
                </a:solidFill>
                <a:latin typeface="Times New Roman" pitchFamily="18" charset="0"/>
                <a:cs typeface="Times New Roman" pitchFamily="18" charset="0"/>
              </a:rPr>
              <a:t> </a:t>
            </a:r>
            <a:endParaRPr lang="ru-RU" sz="2400" b="1" dirty="0">
              <a:solidFill>
                <a:srgbClr val="FF0000"/>
              </a:solidFill>
              <a:latin typeface="Times New Roman" pitchFamily="18" charset="0"/>
              <a:cs typeface="Times New Roman" pitchFamily="18" charset="0"/>
            </a:endParaRPr>
          </a:p>
        </p:txBody>
      </p:sp>
      <p:sp>
        <p:nvSpPr>
          <p:cNvPr id="9" name="Прямоугольник 8"/>
          <p:cNvSpPr/>
          <p:nvPr/>
        </p:nvSpPr>
        <p:spPr>
          <a:xfrm>
            <a:off x="1142976" y="2786059"/>
            <a:ext cx="7000924" cy="461665"/>
          </a:xfrm>
          <a:prstGeom prst="rect">
            <a:avLst/>
          </a:prstGeom>
        </p:spPr>
        <p:txBody>
          <a:bodyPr wrap="square">
            <a:spAutoFit/>
          </a:bodyPr>
          <a:lstStyle/>
          <a:p>
            <a:r>
              <a:rPr lang="kk-KZ" sz="2400" i="1" dirty="0" smtClean="0">
                <a:solidFill>
                  <a:srgbClr val="0000FF"/>
                </a:solidFill>
                <a:latin typeface="Times New Roman" pitchFamily="18" charset="0"/>
                <a:cs typeface="Times New Roman" pitchFamily="18" charset="0"/>
              </a:rPr>
              <a:t> </a:t>
            </a:r>
            <a:endParaRPr lang="ru-RU" sz="2400" i="1" dirty="0">
              <a:solidFill>
                <a:srgbClr val="0000FF"/>
              </a:solidFill>
              <a:latin typeface="Times New Roman" pitchFamily="18" charset="0"/>
              <a:cs typeface="Times New Roman" pitchFamily="18" charset="0"/>
            </a:endParaRPr>
          </a:p>
        </p:txBody>
      </p:sp>
      <p:sp>
        <p:nvSpPr>
          <p:cNvPr id="10" name="Прямоугольник 9"/>
          <p:cNvSpPr/>
          <p:nvPr/>
        </p:nvSpPr>
        <p:spPr>
          <a:xfrm>
            <a:off x="1142976" y="3643314"/>
            <a:ext cx="7000924" cy="461665"/>
          </a:xfrm>
          <a:prstGeom prst="rect">
            <a:avLst/>
          </a:prstGeom>
        </p:spPr>
        <p:txBody>
          <a:bodyPr wrap="square">
            <a:spAutoFit/>
          </a:bodyPr>
          <a:lstStyle/>
          <a:p>
            <a:r>
              <a:rPr lang="kk-KZ" sz="2400" b="1" dirty="0" smtClean="0">
                <a:solidFill>
                  <a:srgbClr val="FF0000"/>
                </a:solidFill>
                <a:latin typeface="Times New Roman" pitchFamily="18" charset="0"/>
                <a:cs typeface="Times New Roman" pitchFamily="18" charset="0"/>
              </a:rPr>
              <a:t> </a:t>
            </a:r>
            <a:endParaRPr lang="ru-RU" sz="2400" b="1" dirty="0">
              <a:solidFill>
                <a:srgbClr val="FF0000"/>
              </a:solidFill>
              <a:latin typeface="Times New Roman" pitchFamily="18" charset="0"/>
              <a:cs typeface="Times New Roman" pitchFamily="18" charset="0"/>
            </a:endParaRPr>
          </a:p>
        </p:txBody>
      </p:sp>
      <p:sp>
        <p:nvSpPr>
          <p:cNvPr id="11" name="Прямоугольник 10"/>
          <p:cNvSpPr/>
          <p:nvPr/>
        </p:nvSpPr>
        <p:spPr>
          <a:xfrm>
            <a:off x="1214414" y="4214818"/>
            <a:ext cx="7215238" cy="461665"/>
          </a:xfrm>
          <a:prstGeom prst="rect">
            <a:avLst/>
          </a:prstGeom>
        </p:spPr>
        <p:txBody>
          <a:bodyPr wrap="square">
            <a:spAutoFit/>
          </a:bodyPr>
          <a:lstStyle/>
          <a:p>
            <a:r>
              <a:rPr lang="kk-KZ" sz="2400" i="1" dirty="0" smtClean="0">
                <a:solidFill>
                  <a:srgbClr val="0000FF"/>
                </a:solidFill>
              </a:rPr>
              <a:t> </a:t>
            </a:r>
            <a:endParaRPr lang="ru-RU" sz="2400" i="1" dirty="0">
              <a:solidFill>
                <a:srgbClr val="0000FF"/>
              </a:solidFill>
              <a:latin typeface="Times New Roman" pitchFamily="18" charset="0"/>
              <a:cs typeface="Times New Roman" pitchFamily="18" charset="0"/>
            </a:endParaRPr>
          </a:p>
        </p:txBody>
      </p:sp>
      <p:sp>
        <p:nvSpPr>
          <p:cNvPr id="13" name="Скругленный прямоугольник 12"/>
          <p:cNvSpPr/>
          <p:nvPr/>
        </p:nvSpPr>
        <p:spPr>
          <a:xfrm>
            <a:off x="539552" y="1556792"/>
            <a:ext cx="3000396" cy="15716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rgbClr val="0000FF"/>
                </a:solidFill>
                <a:latin typeface="Times New Roman" pitchFamily="18" charset="0"/>
                <a:cs typeface="Times New Roman" pitchFamily="18" charset="0"/>
              </a:rPr>
              <a:t>Мәтін</a:t>
            </a:r>
            <a:r>
              <a:rPr lang="kk-KZ" dirty="0" smtClean="0">
                <a:solidFill>
                  <a:srgbClr val="0000FF"/>
                </a:solidFill>
                <a:latin typeface="Times New Roman" pitchFamily="18" charset="0"/>
                <a:cs typeface="Times New Roman" pitchFamily="18" charset="0"/>
              </a:rPr>
              <a:t> </a:t>
            </a:r>
            <a:r>
              <a:rPr lang="kk-KZ" dirty="0" smtClean="0">
                <a:solidFill>
                  <a:srgbClr val="0000FF"/>
                </a:solidFill>
                <a:latin typeface="Times New Roman" pitchFamily="18" charset="0"/>
                <a:cs typeface="Times New Roman" pitchFamily="18" charset="0"/>
              </a:rPr>
              <a:t>не </a:t>
            </a:r>
            <a:r>
              <a:rPr lang="kk-KZ" dirty="0" smtClean="0">
                <a:solidFill>
                  <a:srgbClr val="0000FF"/>
                </a:solidFill>
                <a:latin typeface="Times New Roman" pitchFamily="18" charset="0"/>
                <a:cs typeface="Times New Roman" pitchFamily="18" charset="0"/>
              </a:rPr>
              <a:t>туралы?</a:t>
            </a:r>
            <a:endParaRPr lang="kk-KZ" dirty="0" smtClean="0">
              <a:solidFill>
                <a:srgbClr val="0000FF"/>
              </a:solidFill>
              <a:latin typeface="Times New Roman" pitchFamily="18" charset="0"/>
              <a:cs typeface="Times New Roman" pitchFamily="18" charset="0"/>
            </a:endParaRPr>
          </a:p>
          <a:p>
            <a:pPr algn="ctr"/>
            <a:endParaRPr lang="kk-KZ" dirty="0" smtClean="0">
              <a:solidFill>
                <a:srgbClr val="0000FF"/>
              </a:solidFill>
            </a:endParaRPr>
          </a:p>
          <a:p>
            <a:pPr algn="ctr"/>
            <a:endParaRPr lang="kk-KZ" dirty="0" smtClean="0">
              <a:solidFill>
                <a:srgbClr val="0000FF"/>
              </a:solidFill>
            </a:endParaRPr>
          </a:p>
          <a:p>
            <a:pPr algn="ctr"/>
            <a:endParaRPr lang="ru-RU" dirty="0">
              <a:solidFill>
                <a:srgbClr val="0000FF"/>
              </a:solidFill>
            </a:endParaRPr>
          </a:p>
        </p:txBody>
      </p:sp>
      <p:sp>
        <p:nvSpPr>
          <p:cNvPr id="14" name="Скругленный прямоугольник 13"/>
          <p:cNvSpPr/>
          <p:nvPr/>
        </p:nvSpPr>
        <p:spPr>
          <a:xfrm>
            <a:off x="683568" y="3645024"/>
            <a:ext cx="2928958" cy="1800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5" name="Скругленный прямоугольник 14"/>
          <p:cNvSpPr/>
          <p:nvPr/>
        </p:nvSpPr>
        <p:spPr>
          <a:xfrm>
            <a:off x="4143372" y="1500174"/>
            <a:ext cx="3857652" cy="19288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kk-KZ" dirty="0" smtClean="0">
              <a:solidFill>
                <a:srgbClr val="0000FF"/>
              </a:solidFill>
            </a:endParaRPr>
          </a:p>
          <a:p>
            <a:endParaRPr lang="kk-KZ" dirty="0" smtClean="0">
              <a:solidFill>
                <a:srgbClr val="0000FF"/>
              </a:solidFill>
            </a:endParaRPr>
          </a:p>
          <a:p>
            <a:endParaRPr lang="kk-KZ" dirty="0" smtClean="0">
              <a:solidFill>
                <a:srgbClr val="0000FF"/>
              </a:solidFill>
            </a:endParaRPr>
          </a:p>
          <a:p>
            <a:r>
              <a:rPr lang="kk-KZ" dirty="0" smtClean="0">
                <a:solidFill>
                  <a:srgbClr val="0000FF"/>
                </a:solidFill>
                <a:latin typeface="Times New Roman" pitchFamily="18" charset="0"/>
                <a:cs typeface="Times New Roman" pitchFamily="18" charset="0"/>
              </a:rPr>
              <a:t>Бағалау </a:t>
            </a:r>
            <a:endParaRPr lang="ru-RU" dirty="0">
              <a:solidFill>
                <a:srgbClr val="0000FF"/>
              </a:solidFill>
              <a:latin typeface="Times New Roman" pitchFamily="18" charset="0"/>
              <a:cs typeface="Times New Roman" pitchFamily="18" charset="0"/>
            </a:endParaRPr>
          </a:p>
        </p:txBody>
      </p:sp>
      <p:sp>
        <p:nvSpPr>
          <p:cNvPr id="16" name="Скругленный прямоугольник 15"/>
          <p:cNvSpPr/>
          <p:nvPr/>
        </p:nvSpPr>
        <p:spPr>
          <a:xfrm>
            <a:off x="4071934" y="3571876"/>
            <a:ext cx="3786214" cy="20002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rgbClr val="0000FF"/>
                </a:solidFill>
              </a:rPr>
              <a:t>Мәтінге</a:t>
            </a:r>
            <a:r>
              <a:rPr lang="kk-KZ" dirty="0" smtClean="0">
                <a:solidFill>
                  <a:srgbClr val="0000FF"/>
                </a:solidFill>
              </a:rPr>
              <a:t> </a:t>
            </a:r>
            <a:r>
              <a:rPr lang="kk-KZ" dirty="0" smtClean="0">
                <a:solidFill>
                  <a:srgbClr val="0000FF"/>
                </a:solidFill>
              </a:rPr>
              <a:t>сипаттамасы</a:t>
            </a:r>
          </a:p>
          <a:p>
            <a:pPr algn="ctr"/>
            <a:endParaRPr lang="kk-KZ" dirty="0" smtClean="0">
              <a:solidFill>
                <a:srgbClr val="0000FF"/>
              </a:solidFill>
            </a:endParaRPr>
          </a:p>
          <a:p>
            <a:pPr algn="ctr"/>
            <a:endParaRPr lang="kk-KZ" dirty="0" smtClean="0">
              <a:solidFill>
                <a:srgbClr val="0000FF"/>
              </a:solidFill>
            </a:endParaRPr>
          </a:p>
          <a:p>
            <a:pPr algn="ctr"/>
            <a:endParaRPr lang="kk-KZ" dirty="0" smtClean="0">
              <a:solidFill>
                <a:srgbClr val="0000FF"/>
              </a:solidFill>
            </a:endParaRPr>
          </a:p>
          <a:p>
            <a:pPr algn="ctr"/>
            <a:endParaRPr lang="ru-RU" dirty="0">
              <a:solidFill>
                <a:srgbClr val="0000FF"/>
              </a:solidFill>
            </a:endParaRPr>
          </a:p>
        </p:txBody>
      </p:sp>
      <p:sp>
        <p:nvSpPr>
          <p:cNvPr id="14341" name="Rectangle 5"/>
          <p:cNvSpPr>
            <a:spLocks noChangeArrowheads="1"/>
          </p:cNvSpPr>
          <p:nvPr/>
        </p:nvSpPr>
        <p:spPr bwMode="auto">
          <a:xfrm>
            <a:off x="0" y="819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0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t>
            </a:r>
            <a:endParaRPr kumimoji="0" lang="kk-KZ" sz="1800" b="0" i="0" u="none" strike="noStrike" cap="none" normalizeH="0" baseline="0" smtClean="0">
              <a:ln>
                <a:noFill/>
              </a:ln>
              <a:solidFill>
                <a:schemeClr val="tx1"/>
              </a:solidFill>
              <a:effectLst/>
              <a:latin typeface="Arial" pitchFamily="34" charset="0"/>
              <a:cs typeface="Arial" pitchFamily="34" charset="0"/>
            </a:endParaRPr>
          </a:p>
        </p:txBody>
      </p:sp>
      <p:sp>
        <p:nvSpPr>
          <p:cNvPr id="14342" name="Rectangle 6"/>
          <p:cNvSpPr>
            <a:spLocks noChangeArrowheads="1"/>
          </p:cNvSpPr>
          <p:nvPr/>
        </p:nvSpPr>
        <p:spPr bwMode="auto">
          <a:xfrm>
            <a:off x="899592" y="4200183"/>
            <a:ext cx="250033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kk-KZ" sz="1600" dirty="0" smtClean="0">
                <a:solidFill>
                  <a:srgbClr val="0000FF"/>
                </a:solidFill>
                <a:latin typeface="Times New Roman" pitchFamily="18" charset="0"/>
                <a:ea typeface="Times New Roman" pitchFamily="18" charset="0"/>
                <a:cs typeface="Times New Roman" pitchFamily="18" charset="0"/>
              </a:rPr>
              <a:t>Мәтін</a:t>
            </a:r>
            <a:r>
              <a:rPr kumimoji="0" lang="kk-KZ" sz="1600" b="0" i="0" u="none" strike="noStrike" cap="none" normalizeH="0" baseline="0" dirty="0" smtClean="0">
                <a:ln>
                  <a:noFill/>
                </a:ln>
                <a:solidFill>
                  <a:srgbClr val="0000FF"/>
                </a:solidFill>
                <a:effectLst/>
                <a:latin typeface="Times New Roman" pitchFamily="18" charset="0"/>
                <a:ea typeface="Times New Roman" pitchFamily="18" charset="0"/>
                <a:cs typeface="Times New Roman" pitchFamily="18" charset="0"/>
              </a:rPr>
              <a:t> </a:t>
            </a:r>
            <a:r>
              <a:rPr kumimoji="0" lang="kk-KZ" sz="1600" b="0" i="0" u="none" strike="noStrike" cap="none" normalizeH="0" baseline="0" dirty="0" smtClean="0">
                <a:ln>
                  <a:noFill/>
                </a:ln>
                <a:solidFill>
                  <a:srgbClr val="0000FF"/>
                </a:solidFill>
                <a:effectLst/>
                <a:latin typeface="Times New Roman" pitchFamily="18" charset="0"/>
                <a:ea typeface="Times New Roman" pitchFamily="18" charset="0"/>
                <a:cs typeface="Times New Roman" pitchFamily="18" charset="0"/>
              </a:rPr>
              <a:t>кімдерге арналған? Жасы/қызығушылығы</a:t>
            </a:r>
            <a:endParaRPr kumimoji="0" lang="kk-KZ" sz="1600" b="0" i="0" u="none" strike="noStrike" cap="none" normalizeH="0" baseline="0" dirty="0" smtClean="0">
              <a:ln>
                <a:noFill/>
              </a:ln>
              <a:solidFill>
                <a:srgbClr val="0000FF"/>
              </a:solidFill>
              <a:effectLst/>
              <a:latin typeface="Arial" pitchFamily="34" charset="0"/>
              <a:cs typeface="Arial" pitchFamily="34" charset="0"/>
            </a:endParaRPr>
          </a:p>
        </p:txBody>
      </p:sp>
      <p:sp>
        <p:nvSpPr>
          <p:cNvPr id="14343" name="Rectangle 7"/>
          <p:cNvSpPr>
            <a:spLocks noChangeArrowheads="1"/>
          </p:cNvSpPr>
          <p:nvPr/>
        </p:nvSpPr>
        <p:spPr bwMode="auto">
          <a:xfrm>
            <a:off x="4071934" y="1714488"/>
            <a:ext cx="2643206"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600" b="0" i="0" u="none" strike="noStrike" cap="none" normalizeH="0" baseline="0" dirty="0" smtClean="0">
                <a:ln>
                  <a:noFill/>
                </a:ln>
                <a:solidFill>
                  <a:srgbClr val="0000FF"/>
                </a:solidFill>
                <a:effectLst/>
                <a:latin typeface="Times New Roman" pitchFamily="18" charset="0"/>
                <a:ea typeface="Times New Roman" pitchFamily="18" charset="0"/>
                <a:cs typeface="Times New Roman" pitchFamily="18" charset="0"/>
              </a:rPr>
              <a:t>   </a:t>
            </a:r>
            <a:r>
              <a:rPr lang="kk-KZ" sz="1600" dirty="0" smtClean="0">
                <a:solidFill>
                  <a:srgbClr val="0000FF"/>
                </a:solidFill>
                <a:latin typeface="Times New Roman" pitchFamily="18" charset="0"/>
                <a:ea typeface="Times New Roman" pitchFamily="18" charset="0"/>
                <a:cs typeface="Times New Roman" pitchFamily="18" charset="0"/>
              </a:rPr>
              <a:t>Мәтін</a:t>
            </a:r>
            <a:r>
              <a:rPr kumimoji="0" lang="kk-KZ" sz="1600" b="0"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 </a:t>
            </a:r>
            <a:r>
              <a:rPr kumimoji="0" lang="kk-KZ" sz="1600" b="0" i="0" u="none" strike="noStrike" cap="none" normalizeH="0" dirty="0" smtClean="0">
                <a:ln>
                  <a:noFill/>
                </a:ln>
                <a:solidFill>
                  <a:srgbClr val="0000FF"/>
                </a:solidFill>
                <a:effectLst/>
                <a:latin typeface="Times New Roman" pitchFamily="18" charset="0"/>
                <a:ea typeface="Times New Roman" pitchFamily="18" charset="0"/>
                <a:cs typeface="Times New Roman" pitchFamily="18" charset="0"/>
              </a:rPr>
              <a:t>ұнады ма?</a:t>
            </a:r>
            <a:endParaRPr kumimoji="0" lang="kk-KZ" sz="1600" b="0" i="0" u="none" strike="noStrike" cap="none" normalizeH="0" baseline="0" dirty="0" smtClean="0">
              <a:ln>
                <a:noFill/>
              </a:ln>
              <a:solidFill>
                <a:srgbClr val="0000FF"/>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kk-KZ" sz="1600" b="0" i="0" u="none" strike="noStrike" cap="none" normalizeH="0" baseline="0" dirty="0" smtClean="0">
                <a:ln>
                  <a:noFill/>
                </a:ln>
                <a:solidFill>
                  <a:srgbClr val="0000FF"/>
                </a:solidFill>
                <a:effectLst/>
                <a:latin typeface="Times New Roman" pitchFamily="18" charset="0"/>
                <a:ea typeface="Times New Roman" pitchFamily="18" charset="0"/>
                <a:cs typeface="Times New Roman" pitchFamily="18" charset="0"/>
              </a:rPr>
              <a:t>    Не себепті?</a:t>
            </a:r>
            <a:endParaRPr kumimoji="0" lang="kk-KZ" sz="1600" b="0" i="0" u="none" strike="noStrike" cap="none" normalizeH="0" baseline="0" dirty="0" smtClean="0">
              <a:ln>
                <a:noFill/>
              </a:ln>
              <a:solidFill>
                <a:srgbClr val="0000FF"/>
              </a:solidFill>
              <a:effectLst/>
              <a:latin typeface="Arial" pitchFamily="34" charset="0"/>
              <a:cs typeface="Arial" pitchFamily="34" charset="0"/>
            </a:endParaRPr>
          </a:p>
        </p:txBody>
      </p:sp>
      <p:sp>
        <p:nvSpPr>
          <p:cNvPr id="24" name="5-конечная звезда 23"/>
          <p:cNvSpPr/>
          <p:nvPr/>
        </p:nvSpPr>
        <p:spPr>
          <a:xfrm>
            <a:off x="5000628" y="2786058"/>
            <a:ext cx="500066" cy="27145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5-конечная звезда 24"/>
          <p:cNvSpPr/>
          <p:nvPr/>
        </p:nvSpPr>
        <p:spPr>
          <a:xfrm>
            <a:off x="5572132" y="2786058"/>
            <a:ext cx="500066" cy="27145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348" name="Rectangle 12"/>
          <p:cNvSpPr>
            <a:spLocks noChangeArrowheads="1"/>
          </p:cNvSpPr>
          <p:nvPr/>
        </p:nvSpPr>
        <p:spPr bwMode="auto">
          <a:xfrm>
            <a:off x="0" y="10572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32" name="Rectangle 11"/>
          <p:cNvSpPr>
            <a:spLocks noChangeArrowheads="1"/>
          </p:cNvSpPr>
          <p:nvPr/>
        </p:nvSpPr>
        <p:spPr bwMode="auto">
          <a:xfrm flipH="1">
            <a:off x="214282" y="323612"/>
            <a:ext cx="285752"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3" name="5-конечная звезда 32"/>
          <p:cNvSpPr/>
          <p:nvPr/>
        </p:nvSpPr>
        <p:spPr>
          <a:xfrm>
            <a:off x="6215074" y="2786058"/>
            <a:ext cx="428628" cy="28575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4" name="5-конечная звезда 33"/>
          <p:cNvSpPr/>
          <p:nvPr/>
        </p:nvSpPr>
        <p:spPr>
          <a:xfrm>
            <a:off x="6715140" y="2786058"/>
            <a:ext cx="428628" cy="27145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5" name="5-конечная звезда 34"/>
          <p:cNvSpPr/>
          <p:nvPr/>
        </p:nvSpPr>
        <p:spPr>
          <a:xfrm>
            <a:off x="7143768" y="2786058"/>
            <a:ext cx="428628" cy="271458"/>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Picture 2" descr="C:\Users\Олжас\Desktop\портфолио фон\01532.jpg"/>
          <p:cNvPicPr>
            <a:picLocks noGrp="1" noChangeAspect="1" noChangeArrowheads="1"/>
          </p:cNvPicPr>
          <p:nvPr>
            <p:ph idx="1"/>
          </p:nvPr>
        </p:nvPicPr>
        <p:blipFill>
          <a:blip r:embed="rId2" cstate="print"/>
          <a:srcRect l="37500"/>
          <a:stretch>
            <a:fillRect/>
          </a:stretch>
        </p:blipFill>
        <p:spPr bwMode="auto">
          <a:xfrm>
            <a:off x="0" y="0"/>
            <a:ext cx="9144000" cy="6858000"/>
          </a:xfrm>
          <a:prstGeom prst="rect">
            <a:avLst/>
          </a:prstGeom>
          <a:noFill/>
        </p:spPr>
      </p:pic>
      <p:sp>
        <p:nvSpPr>
          <p:cNvPr id="7" name="Прямоугольник 6"/>
          <p:cNvSpPr/>
          <p:nvPr/>
        </p:nvSpPr>
        <p:spPr>
          <a:xfrm>
            <a:off x="467544" y="500042"/>
            <a:ext cx="7104852" cy="1323439"/>
          </a:xfrm>
          <a:prstGeom prst="rect">
            <a:avLst/>
          </a:prstGeom>
        </p:spPr>
        <p:txBody>
          <a:bodyPr wrap="square">
            <a:spAutoFit/>
          </a:bodyPr>
          <a:lstStyle/>
          <a:p>
            <a:pPr lvl="0"/>
            <a:r>
              <a:rPr lang="kk-KZ" sz="2000" u="sng" dirty="0" smtClean="0">
                <a:latin typeface="Times New Roman" pitchFamily="18" charset="0"/>
                <a:cs typeface="Times New Roman" pitchFamily="18" charset="0"/>
              </a:rPr>
              <a:t>Тұтас емес мәтіндер басқа оқу дағдыларын талап етеді, себебі мәтіннің ақпараттық бірліктерінен, яғни кесте, графика, диаграммалардан тұрады.</a:t>
            </a:r>
            <a:endParaRPr lang="ru-RU" sz="2000" u="sng" dirty="0" smtClean="0">
              <a:latin typeface="Times New Roman" pitchFamily="18" charset="0"/>
              <a:cs typeface="Times New Roman" pitchFamily="18" charset="0"/>
            </a:endParaRPr>
          </a:p>
          <a:p>
            <a:r>
              <a:rPr lang="kk-KZ" sz="2000" dirty="0" smtClean="0">
                <a:latin typeface="Times New Roman" pitchFamily="18" charset="0"/>
                <a:cs typeface="Times New Roman" pitchFamily="18" charset="0"/>
              </a:rPr>
              <a:t>Тұтас емес мәтіннің мысалы (1-сурет)</a:t>
            </a:r>
            <a:endParaRPr lang="ru-RU" sz="2000" dirty="0">
              <a:latin typeface="Times New Roman" pitchFamily="18" charset="0"/>
              <a:cs typeface="Times New Roman" pitchFamily="18" charset="0"/>
            </a:endParaRPr>
          </a:p>
        </p:txBody>
      </p:sp>
      <p:pic>
        <p:nvPicPr>
          <p:cNvPr id="11" name="image2.jpeg"/>
          <p:cNvPicPr/>
          <p:nvPr/>
        </p:nvPicPr>
        <p:blipFill>
          <a:blip r:embed="rId3" cstate="print"/>
          <a:stretch>
            <a:fillRect/>
          </a:stretch>
        </p:blipFill>
        <p:spPr>
          <a:xfrm>
            <a:off x="467544" y="1976966"/>
            <a:ext cx="8676456" cy="4548378"/>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Олжас\Desktop\портфолио фон\01532.jpg"/>
          <p:cNvPicPr>
            <a:picLocks noChangeAspect="1" noChangeArrowheads="1"/>
          </p:cNvPicPr>
          <p:nvPr/>
        </p:nvPicPr>
        <p:blipFill>
          <a:blip r:embed="rId2" cstate="print"/>
          <a:srcRect l="37500"/>
          <a:stretch>
            <a:fillRect/>
          </a:stretch>
        </p:blipFill>
        <p:spPr bwMode="auto">
          <a:xfrm>
            <a:off x="0" y="-5"/>
            <a:ext cx="9144000" cy="6858005"/>
          </a:xfrm>
          <a:prstGeom prst="rect">
            <a:avLst/>
          </a:prstGeom>
          <a:noFill/>
        </p:spPr>
      </p:pic>
      <p:sp>
        <p:nvSpPr>
          <p:cNvPr id="4" name="Rectangle 2"/>
          <p:cNvSpPr>
            <a:spLocks noChangeArrowheads="1"/>
          </p:cNvSpPr>
          <p:nvPr/>
        </p:nvSpPr>
        <p:spPr bwMode="auto">
          <a:xfrm>
            <a:off x="714348" y="1803149"/>
            <a:ext cx="325730" cy="212365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ctr" fontAlgn="base">
              <a:spcBef>
                <a:spcPct val="0"/>
              </a:spcBef>
              <a:spcAft>
                <a:spcPct val="0"/>
              </a:spcAft>
            </a:pPr>
            <a:r>
              <a:rPr kumimoji="0" lang="kk-KZ" sz="4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endParaRPr lang="kk-KZ" sz="4400" b="1" i="1" dirty="0" smtClean="0">
              <a:latin typeface="Times New Roman" pitchFamily="18" charset="0"/>
              <a:cs typeface="Times New Roman" pitchFamily="18" charset="0"/>
            </a:endParaRPr>
          </a:p>
          <a:p>
            <a:pPr algn="ctr" fontAlgn="base">
              <a:spcBef>
                <a:spcPct val="0"/>
              </a:spcBef>
              <a:spcAft>
                <a:spcPct val="0"/>
              </a:spcAft>
            </a:pPr>
            <a:r>
              <a:rPr lang="kk-KZ" sz="4400" b="1" i="1" dirty="0" smtClean="0">
                <a:solidFill>
                  <a:srgbClr val="0000FF"/>
                </a:solidFill>
                <a:latin typeface="Times New Roman" pitchFamily="18" charset="0"/>
                <a:cs typeface="Times New Roman" pitchFamily="18" charset="0"/>
              </a:rPr>
              <a:t> </a:t>
            </a:r>
            <a:endParaRPr lang="ru-RU" sz="4400" dirty="0" smtClean="0">
              <a:solidFill>
                <a:srgbClr val="0000FF"/>
              </a:solidFill>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kk-KZ" sz="44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025" name="Rectangle 1"/>
          <p:cNvSpPr>
            <a:spLocks noChangeArrowheads="1"/>
          </p:cNvSpPr>
          <p:nvPr/>
        </p:nvSpPr>
        <p:spPr bwMode="auto">
          <a:xfrm>
            <a:off x="1142976" y="571481"/>
            <a:ext cx="678661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kk-KZ" sz="2400" b="1" dirty="0" smtClean="0">
                <a:solidFill>
                  <a:srgbClr val="FF0000"/>
                </a:solidFill>
                <a:latin typeface="Times New Roman" pitchFamily="18" charset="0"/>
                <a:ea typeface="Times New Roman" pitchFamily="18" charset="0"/>
                <a:cs typeface="Times New Roman" pitchFamily="18" charset="0"/>
              </a:rPr>
              <a:t> </a:t>
            </a:r>
            <a:endParaRPr kumimoji="0" lang="kk-KZ" sz="24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8193" name="Rectangle 1"/>
          <p:cNvSpPr>
            <a:spLocks noChangeArrowheads="1"/>
          </p:cNvSpPr>
          <p:nvPr/>
        </p:nvSpPr>
        <p:spPr bwMode="auto">
          <a:xfrm>
            <a:off x="179512" y="476672"/>
            <a:ext cx="8643998"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kk-KZ" sz="2000" u="sng" dirty="0" smtClean="0"/>
              <a:t>Аралас мәтіндердің бір ерекшелігі – мәтіннің ойын өзара толықтырып тұратын вербалды және вербалды емес элементтерден тұрады. Бүгінгі таңда көптеген ақпараттық мәтін таныстырылымдық форматта болады, мысалы, веб парақшалар, журналдар және т.б.</a:t>
            </a:r>
            <a:endParaRPr lang="ru-RU" sz="2000" u="sng" dirty="0" smtClean="0"/>
          </a:p>
          <a:p>
            <a:r>
              <a:rPr lang="kk-KZ" sz="2000" dirty="0" smtClean="0"/>
              <a:t>Аралас мәтіннің мысалы (2-сурет)</a:t>
            </a:r>
            <a:endParaRPr lang="ru-RU" sz="2000" dirty="0"/>
          </a:p>
        </p:txBody>
      </p:sp>
      <p:pic>
        <p:nvPicPr>
          <p:cNvPr id="6" name="image3.jpeg"/>
          <p:cNvPicPr/>
          <p:nvPr/>
        </p:nvPicPr>
        <p:blipFill>
          <a:blip r:embed="rId3" cstate="print"/>
          <a:stretch>
            <a:fillRect/>
          </a:stretch>
        </p:blipFill>
        <p:spPr>
          <a:xfrm>
            <a:off x="395536" y="2420888"/>
            <a:ext cx="8208912" cy="3816424"/>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Олжас\Desktop\портфолио фон\01532.jpg"/>
          <p:cNvPicPr>
            <a:picLocks noChangeAspect="1" noChangeArrowheads="1"/>
          </p:cNvPicPr>
          <p:nvPr/>
        </p:nvPicPr>
        <p:blipFill>
          <a:blip r:embed="rId2" cstate="print"/>
          <a:srcRect l="37500"/>
          <a:stretch>
            <a:fillRect/>
          </a:stretch>
        </p:blipFill>
        <p:spPr bwMode="auto">
          <a:xfrm>
            <a:off x="0" y="-5"/>
            <a:ext cx="9144000" cy="6858005"/>
          </a:xfrm>
          <a:prstGeom prst="rect">
            <a:avLst/>
          </a:prstGeom>
          <a:noFill/>
        </p:spPr>
      </p:pic>
      <p:sp>
        <p:nvSpPr>
          <p:cNvPr id="4" name="Rectangle 2"/>
          <p:cNvSpPr>
            <a:spLocks noChangeArrowheads="1"/>
          </p:cNvSpPr>
          <p:nvPr/>
        </p:nvSpPr>
        <p:spPr bwMode="auto">
          <a:xfrm>
            <a:off x="714348" y="1803149"/>
            <a:ext cx="325730" cy="212365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ctr" fontAlgn="base">
              <a:spcBef>
                <a:spcPct val="0"/>
              </a:spcBef>
              <a:spcAft>
                <a:spcPct val="0"/>
              </a:spcAft>
            </a:pPr>
            <a:r>
              <a:rPr kumimoji="0" lang="kk-KZ" sz="4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endParaRPr lang="kk-KZ" sz="4400" b="1" i="1" dirty="0" smtClean="0">
              <a:latin typeface="Times New Roman" pitchFamily="18" charset="0"/>
              <a:cs typeface="Times New Roman" pitchFamily="18" charset="0"/>
            </a:endParaRPr>
          </a:p>
          <a:p>
            <a:pPr algn="ctr" fontAlgn="base">
              <a:spcBef>
                <a:spcPct val="0"/>
              </a:spcBef>
              <a:spcAft>
                <a:spcPct val="0"/>
              </a:spcAft>
            </a:pPr>
            <a:r>
              <a:rPr lang="kk-KZ" sz="4400" b="1" i="1" dirty="0" smtClean="0">
                <a:solidFill>
                  <a:srgbClr val="0000FF"/>
                </a:solidFill>
                <a:latin typeface="Times New Roman" pitchFamily="18" charset="0"/>
                <a:cs typeface="Times New Roman" pitchFamily="18" charset="0"/>
              </a:rPr>
              <a:t> </a:t>
            </a:r>
            <a:endParaRPr lang="ru-RU" sz="4400" dirty="0" smtClean="0">
              <a:solidFill>
                <a:srgbClr val="0000FF"/>
              </a:solidFill>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kk-KZ" sz="44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025" name="Rectangle 1"/>
          <p:cNvSpPr>
            <a:spLocks noChangeArrowheads="1"/>
          </p:cNvSpPr>
          <p:nvPr/>
        </p:nvSpPr>
        <p:spPr bwMode="auto">
          <a:xfrm>
            <a:off x="1142976" y="571481"/>
            <a:ext cx="678661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kk-KZ" sz="2400" b="1" dirty="0" smtClean="0">
                <a:solidFill>
                  <a:srgbClr val="FF0000"/>
                </a:solidFill>
                <a:latin typeface="Times New Roman" pitchFamily="18" charset="0"/>
                <a:ea typeface="Times New Roman" pitchFamily="18" charset="0"/>
                <a:cs typeface="Times New Roman" pitchFamily="18" charset="0"/>
              </a:rPr>
              <a:t> </a:t>
            </a:r>
            <a:endParaRPr kumimoji="0" lang="kk-KZ" sz="24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8193" name="Rectangle 1"/>
          <p:cNvSpPr>
            <a:spLocks noChangeArrowheads="1"/>
          </p:cNvSpPr>
          <p:nvPr/>
        </p:nvSpPr>
        <p:spPr bwMode="auto">
          <a:xfrm>
            <a:off x="179512" y="322785"/>
            <a:ext cx="8643998"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kk-KZ" sz="2000" u="sng" dirty="0" smtClean="0"/>
              <a:t>Құрамдас мәтіндер мазмұны жағынан ғана емес, форматы жағынан да әртүрлі бірнеше мәтінді бір тақырып аясында біріктіреді. Сондықтан олар мағыналық тұрғыдан өзара байланысты және аяқталған болып есептеледі. Оның мұндай қыры мәтіннің болжамды мақсатын көрсетеді.</a:t>
            </a:r>
            <a:endParaRPr lang="ru-RU" sz="2000" u="sng" dirty="0" smtClean="0"/>
          </a:p>
          <a:p>
            <a:r>
              <a:rPr lang="kk-KZ" sz="2000" dirty="0" smtClean="0"/>
              <a:t>Құрамдас мәтіннің мысалы (3-сурет)</a:t>
            </a:r>
            <a:endParaRPr lang="ru-RU" sz="2000" dirty="0" smtClean="0"/>
          </a:p>
          <a:p>
            <a:endParaRPr lang="ru-RU" sz="2000" dirty="0"/>
          </a:p>
        </p:txBody>
      </p:sp>
      <p:pic>
        <p:nvPicPr>
          <p:cNvPr id="7" name="image4.jpeg" descr="https://bilimcenter.kz/upload/online_mektep/lesson/3aec8b370e55d3b0ba179d4b910ee312/3.jpg?v1613234358307"/>
          <p:cNvPicPr/>
          <p:nvPr/>
        </p:nvPicPr>
        <p:blipFill>
          <a:blip r:embed="rId3" cstate="print"/>
          <a:stretch>
            <a:fillRect/>
          </a:stretch>
        </p:blipFill>
        <p:spPr>
          <a:xfrm>
            <a:off x="395536" y="2178844"/>
            <a:ext cx="8064896" cy="3842444"/>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Picture 2" descr="C:\Users\Олжас\Desktop\портфолио фон\01532.jpg"/>
          <p:cNvPicPr>
            <a:picLocks noGrp="1" noChangeAspect="1" noChangeArrowheads="1"/>
          </p:cNvPicPr>
          <p:nvPr>
            <p:ph idx="1"/>
          </p:nvPr>
        </p:nvPicPr>
        <p:blipFill>
          <a:blip r:embed="rId2" cstate="print"/>
          <a:srcRect l="37500"/>
          <a:stretch>
            <a:fillRect/>
          </a:stretch>
        </p:blipFill>
        <p:spPr bwMode="auto">
          <a:xfrm>
            <a:off x="0" y="0"/>
            <a:ext cx="9144000" cy="6858000"/>
          </a:xfrm>
          <a:prstGeom prst="rect">
            <a:avLst/>
          </a:prstGeom>
          <a:noFill/>
        </p:spPr>
      </p:pic>
      <p:sp>
        <p:nvSpPr>
          <p:cNvPr id="7" name="Прямоугольник 6"/>
          <p:cNvSpPr/>
          <p:nvPr/>
        </p:nvSpPr>
        <p:spPr>
          <a:xfrm>
            <a:off x="785786" y="785794"/>
            <a:ext cx="7072362" cy="461665"/>
          </a:xfrm>
          <a:prstGeom prst="rect">
            <a:avLst/>
          </a:prstGeom>
        </p:spPr>
        <p:txBody>
          <a:bodyPr wrap="square">
            <a:spAutoFit/>
          </a:bodyPr>
          <a:lstStyle/>
          <a:p>
            <a:r>
              <a:rPr lang="kk-KZ" sz="2400" b="1" i="1" dirty="0" smtClean="0">
                <a:solidFill>
                  <a:srgbClr val="FF0000"/>
                </a:solidFill>
                <a:latin typeface="Times New Roman" pitchFamily="18" charset="0"/>
                <a:cs typeface="Times New Roman" pitchFamily="18" charset="0"/>
              </a:rPr>
              <a:t> </a:t>
            </a:r>
            <a:endParaRPr lang="ru-RU" dirty="0">
              <a:solidFill>
                <a:srgbClr val="0000FF"/>
              </a:solidFill>
            </a:endParaRPr>
          </a:p>
        </p:txBody>
      </p:sp>
      <p:sp>
        <p:nvSpPr>
          <p:cNvPr id="12" name="Прямоугольник 11"/>
          <p:cNvSpPr/>
          <p:nvPr/>
        </p:nvSpPr>
        <p:spPr>
          <a:xfrm>
            <a:off x="251520" y="476673"/>
            <a:ext cx="8583960" cy="2708434"/>
          </a:xfrm>
          <a:prstGeom prst="rect">
            <a:avLst/>
          </a:prstGeom>
        </p:spPr>
        <p:txBody>
          <a:bodyPr wrap="square">
            <a:spAutoFit/>
          </a:bodyPr>
          <a:lstStyle/>
          <a:p>
            <a:r>
              <a:rPr lang="kk-KZ" sz="2000" b="1" dirty="0" smtClean="0"/>
              <a:t>«Өзбекәлі Жәнібеков атындағы №27 ІТ мектеп-лицейі» КММ</a:t>
            </a:r>
            <a:endParaRPr lang="ru-RU" sz="2000" dirty="0" smtClean="0"/>
          </a:p>
          <a:p>
            <a:r>
              <a:rPr lang="kk-KZ" sz="2000" dirty="0" smtClean="0"/>
              <a:t>2022 жылдың 16-наурыз күнгі білім алушыларды диагностикалық тестілеудің талдамасы</a:t>
            </a:r>
            <a:endParaRPr lang="kk-KZ" sz="3600" b="1" dirty="0" smtClean="0">
              <a:solidFill>
                <a:srgbClr val="0000FF"/>
              </a:solidFill>
              <a:latin typeface="Times New Roman" pitchFamily="18" charset="0"/>
              <a:cs typeface="Times New Roman" pitchFamily="18" charset="0"/>
            </a:endParaRPr>
          </a:p>
          <a:p>
            <a:r>
              <a:rPr lang="kk-KZ" sz="3600" dirty="0" smtClean="0">
                <a:solidFill>
                  <a:srgbClr val="0000FF"/>
                </a:solidFill>
                <a:latin typeface="Times New Roman" pitchFamily="18" charset="0"/>
                <a:cs typeface="Times New Roman" pitchFamily="18" charset="0"/>
              </a:rPr>
              <a:t>                   </a:t>
            </a:r>
            <a:endParaRPr lang="ru-RU" sz="3600" dirty="0" smtClean="0">
              <a:solidFill>
                <a:srgbClr val="0000FF"/>
              </a:solidFill>
              <a:latin typeface="Times New Roman" pitchFamily="18" charset="0"/>
              <a:cs typeface="Times New Roman" pitchFamily="18" charset="0"/>
            </a:endParaRPr>
          </a:p>
          <a:p>
            <a:endParaRPr lang="kk-KZ" sz="2800" dirty="0" smtClean="0">
              <a:solidFill>
                <a:srgbClr val="0000FF"/>
              </a:solidFill>
              <a:latin typeface="Times New Roman" pitchFamily="18" charset="0"/>
              <a:cs typeface="Times New Roman" pitchFamily="18" charset="0"/>
            </a:endParaRPr>
          </a:p>
          <a:p>
            <a:endParaRPr lang="ru-RU" sz="2800" dirty="0" smtClean="0">
              <a:solidFill>
                <a:srgbClr val="0000FF"/>
              </a:solidFill>
              <a:latin typeface="Times New Roman" pitchFamily="18" charset="0"/>
              <a:cs typeface="Times New Roman" pitchFamily="18" charset="0"/>
            </a:endParaRPr>
          </a:p>
          <a:p>
            <a:r>
              <a:rPr lang="kk-KZ" b="1" i="1" dirty="0" smtClean="0">
                <a:solidFill>
                  <a:srgbClr val="0000FF"/>
                </a:solidFill>
                <a:latin typeface="Times New Roman" pitchFamily="18" charset="0"/>
                <a:cs typeface="Times New Roman" pitchFamily="18" charset="0"/>
              </a:rPr>
              <a:t>  </a:t>
            </a:r>
            <a:endParaRPr lang="ru-RU" dirty="0" smtClean="0">
              <a:solidFill>
                <a:srgbClr val="0000FF"/>
              </a:solidFill>
              <a:latin typeface="Times New Roman" pitchFamily="18" charset="0"/>
              <a:cs typeface="Times New Roman" pitchFamily="18" charset="0"/>
            </a:endParaRPr>
          </a:p>
        </p:txBody>
      </p:sp>
      <p:graphicFrame>
        <p:nvGraphicFramePr>
          <p:cNvPr id="8" name="Таблица 7"/>
          <p:cNvGraphicFramePr>
            <a:graphicFrameLocks noGrp="1"/>
          </p:cNvGraphicFramePr>
          <p:nvPr/>
        </p:nvGraphicFramePr>
        <p:xfrm>
          <a:off x="395536" y="2060848"/>
          <a:ext cx="8064896" cy="4314018"/>
        </p:xfrm>
        <a:graphic>
          <a:graphicData uri="http://schemas.openxmlformats.org/drawingml/2006/table">
            <a:tbl>
              <a:tblPr/>
              <a:tblGrid>
                <a:gridCol w="600873"/>
                <a:gridCol w="2021663"/>
                <a:gridCol w="2164191"/>
                <a:gridCol w="2035916"/>
                <a:gridCol w="1242253"/>
              </a:tblGrid>
              <a:tr h="948072">
                <a:tc>
                  <a:txBody>
                    <a:bodyPr/>
                    <a:lstStyle/>
                    <a:p>
                      <a:pPr>
                        <a:lnSpc>
                          <a:spcPct val="115000"/>
                        </a:lnSpc>
                        <a:spcAft>
                          <a:spcPts val="0"/>
                        </a:spcAft>
                      </a:pPr>
                      <a:r>
                        <a:rPr lang="kk-KZ" sz="1600" b="1" kern="1200" dirty="0">
                          <a:solidFill>
                            <a:srgbClr val="000000"/>
                          </a:solidFill>
                          <a:latin typeface="Times New Roman"/>
                          <a:ea typeface="Calibri"/>
                          <a:cs typeface="Times New Roman"/>
                        </a:rPr>
                        <a:t>№</a:t>
                      </a:r>
                      <a:endParaRPr lang="ru-RU" sz="1600" dirty="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b="1" kern="1200" dirty="0">
                          <a:solidFill>
                            <a:srgbClr val="000000"/>
                          </a:solidFill>
                          <a:latin typeface="Times New Roman"/>
                          <a:ea typeface="Calibri"/>
                          <a:cs typeface="Times New Roman"/>
                        </a:rPr>
                        <a:t>Деңгейі</a:t>
                      </a:r>
                      <a:endParaRPr lang="ru-RU" sz="1600" dirty="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b="1" kern="1200">
                          <a:solidFill>
                            <a:srgbClr val="000000"/>
                          </a:solidFill>
                          <a:latin typeface="Times New Roman"/>
                          <a:ea typeface="Calibri"/>
                          <a:cs typeface="Times New Roman"/>
                        </a:rPr>
                        <a:t>Математикалық  сауаттылық</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b="1" kern="1200">
                          <a:solidFill>
                            <a:srgbClr val="000000"/>
                          </a:solidFill>
                          <a:latin typeface="Times New Roman"/>
                          <a:ea typeface="Calibri"/>
                          <a:cs typeface="Times New Roman"/>
                        </a:rPr>
                        <a:t>Оқу  сауаттылық</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b="1" kern="1200">
                          <a:solidFill>
                            <a:srgbClr val="000000"/>
                          </a:solidFill>
                          <a:latin typeface="Times New Roman"/>
                          <a:ea typeface="Calibri"/>
                          <a:cs typeface="Times New Roman"/>
                        </a:rPr>
                        <a:t>Жаратылыстану -ғылыми сауаттылық</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7104">
                <a:tc>
                  <a:txBody>
                    <a:bodyPr/>
                    <a:lstStyle/>
                    <a:p>
                      <a:pPr>
                        <a:lnSpc>
                          <a:spcPct val="115000"/>
                        </a:lnSpc>
                        <a:spcAft>
                          <a:spcPts val="0"/>
                        </a:spcAft>
                      </a:pPr>
                      <a:r>
                        <a:rPr lang="kk-KZ" sz="1600" b="1" kern="1200">
                          <a:solidFill>
                            <a:srgbClr val="000000"/>
                          </a:solidFill>
                          <a:latin typeface="Times New Roman"/>
                          <a:ea typeface="Calibri"/>
                          <a:cs typeface="Times New Roman"/>
                        </a:rPr>
                        <a:t>1</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dirty="0">
                          <a:solidFill>
                            <a:srgbClr val="000000"/>
                          </a:solidFill>
                          <a:latin typeface="Times New Roman"/>
                          <a:ea typeface="Calibri"/>
                          <a:cs typeface="Times New Roman"/>
                        </a:rPr>
                        <a:t>0</a:t>
                      </a:r>
                      <a:endParaRPr lang="ru-RU" sz="1600" dirty="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a:solidFill>
                            <a:srgbClr val="000000"/>
                          </a:solidFill>
                          <a:latin typeface="Times New Roman"/>
                          <a:ea typeface="Calibri"/>
                          <a:cs typeface="Times New Roman"/>
                        </a:rPr>
                        <a:t>1</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a:solidFill>
                            <a:srgbClr val="000000"/>
                          </a:solidFill>
                          <a:latin typeface="Times New Roman"/>
                          <a:ea typeface="Calibri"/>
                          <a:cs typeface="Times New Roman"/>
                        </a:rPr>
                        <a:t> </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a:solidFill>
                            <a:srgbClr val="000000"/>
                          </a:solidFill>
                          <a:latin typeface="Times New Roman"/>
                          <a:ea typeface="Calibri"/>
                          <a:cs typeface="Times New Roman"/>
                        </a:rPr>
                        <a:t> </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7104">
                <a:tc>
                  <a:txBody>
                    <a:bodyPr/>
                    <a:lstStyle/>
                    <a:p>
                      <a:pPr>
                        <a:lnSpc>
                          <a:spcPct val="115000"/>
                        </a:lnSpc>
                        <a:spcAft>
                          <a:spcPts val="0"/>
                        </a:spcAft>
                      </a:pPr>
                      <a:r>
                        <a:rPr lang="kk-KZ" sz="1600" b="1" kern="1200">
                          <a:solidFill>
                            <a:srgbClr val="000000"/>
                          </a:solidFill>
                          <a:latin typeface="Times New Roman"/>
                          <a:ea typeface="Calibri"/>
                          <a:cs typeface="Times New Roman"/>
                        </a:rPr>
                        <a:t>2</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a:solidFill>
                            <a:srgbClr val="000000"/>
                          </a:solidFill>
                          <a:latin typeface="Times New Roman"/>
                          <a:ea typeface="Calibri"/>
                          <a:cs typeface="Times New Roman"/>
                        </a:rPr>
                        <a:t>1</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dirty="0">
                          <a:solidFill>
                            <a:srgbClr val="000000"/>
                          </a:solidFill>
                          <a:latin typeface="Times New Roman"/>
                          <a:ea typeface="Calibri"/>
                          <a:cs typeface="Times New Roman"/>
                        </a:rPr>
                        <a:t>10</a:t>
                      </a:r>
                      <a:endParaRPr lang="ru-RU" sz="1600" dirty="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ru-RU" sz="1600">
                        <a:latin typeface="Calibri"/>
                        <a:ea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ru-RU" sz="1600">
                        <a:latin typeface="Calibri"/>
                        <a:ea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7104">
                <a:tc>
                  <a:txBody>
                    <a:bodyPr/>
                    <a:lstStyle/>
                    <a:p>
                      <a:pPr>
                        <a:lnSpc>
                          <a:spcPct val="115000"/>
                        </a:lnSpc>
                        <a:spcAft>
                          <a:spcPts val="0"/>
                        </a:spcAft>
                      </a:pPr>
                      <a:r>
                        <a:rPr lang="kk-KZ" sz="1600" b="1" kern="1200">
                          <a:solidFill>
                            <a:srgbClr val="000000"/>
                          </a:solidFill>
                          <a:latin typeface="Times New Roman"/>
                          <a:ea typeface="Calibri"/>
                          <a:cs typeface="Times New Roman"/>
                        </a:rPr>
                        <a:t>3</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a:solidFill>
                            <a:srgbClr val="000000"/>
                          </a:solidFill>
                          <a:latin typeface="Times New Roman"/>
                          <a:ea typeface="Calibri"/>
                          <a:cs typeface="Times New Roman"/>
                        </a:rPr>
                        <a:t>1с деңгей</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ru-RU" sz="1600" dirty="0">
                        <a:latin typeface="Calibri"/>
                        <a:ea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a:solidFill>
                            <a:srgbClr val="000000"/>
                          </a:solidFill>
                          <a:latin typeface="Times New Roman"/>
                          <a:ea typeface="Calibri"/>
                          <a:cs typeface="Times New Roman"/>
                        </a:rPr>
                        <a:t>2</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a:solidFill>
                            <a:srgbClr val="000000"/>
                          </a:solidFill>
                          <a:latin typeface="Times New Roman"/>
                          <a:ea typeface="Calibri"/>
                          <a:cs typeface="Times New Roman"/>
                        </a:rPr>
                        <a:t> </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057">
                <a:tc>
                  <a:txBody>
                    <a:bodyPr/>
                    <a:lstStyle/>
                    <a:p>
                      <a:pPr>
                        <a:lnSpc>
                          <a:spcPct val="115000"/>
                        </a:lnSpc>
                        <a:spcAft>
                          <a:spcPts val="0"/>
                        </a:spcAft>
                      </a:pPr>
                      <a:r>
                        <a:rPr lang="kk-KZ" sz="1600" b="1" kern="1200">
                          <a:solidFill>
                            <a:srgbClr val="000000"/>
                          </a:solidFill>
                          <a:latin typeface="Times New Roman"/>
                          <a:ea typeface="Calibri"/>
                          <a:cs typeface="Times New Roman"/>
                        </a:rPr>
                        <a:t>4</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a:solidFill>
                            <a:srgbClr val="000000"/>
                          </a:solidFill>
                          <a:latin typeface="Times New Roman"/>
                          <a:ea typeface="Calibri"/>
                          <a:cs typeface="Times New Roman"/>
                        </a:rPr>
                        <a:t>1bдеңгей</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ru-RU" sz="1600" dirty="0">
                        <a:latin typeface="Calibri"/>
                        <a:ea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a:solidFill>
                            <a:srgbClr val="000000"/>
                          </a:solidFill>
                          <a:latin typeface="Times New Roman"/>
                          <a:ea typeface="Calibri"/>
                          <a:cs typeface="Times New Roman"/>
                        </a:rPr>
                        <a:t>8</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a:solidFill>
                            <a:srgbClr val="000000"/>
                          </a:solidFill>
                          <a:latin typeface="Times New Roman"/>
                          <a:ea typeface="Calibri"/>
                          <a:cs typeface="Times New Roman"/>
                        </a:rPr>
                        <a:t>10</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197">
                <a:tc>
                  <a:txBody>
                    <a:bodyPr/>
                    <a:lstStyle/>
                    <a:p>
                      <a:pPr>
                        <a:lnSpc>
                          <a:spcPct val="115000"/>
                        </a:lnSpc>
                        <a:spcAft>
                          <a:spcPts val="0"/>
                        </a:spcAft>
                      </a:pPr>
                      <a:r>
                        <a:rPr lang="kk-KZ" sz="1600" b="1" kern="1200">
                          <a:solidFill>
                            <a:srgbClr val="000000"/>
                          </a:solidFill>
                          <a:latin typeface="Times New Roman"/>
                          <a:ea typeface="Calibri"/>
                          <a:cs typeface="Times New Roman"/>
                        </a:rPr>
                        <a:t>5</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a:solidFill>
                            <a:srgbClr val="000000"/>
                          </a:solidFill>
                          <a:latin typeface="Times New Roman"/>
                          <a:ea typeface="Calibri"/>
                          <a:cs typeface="Times New Roman"/>
                        </a:rPr>
                        <a:t>1а деңгей</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dirty="0">
                          <a:solidFill>
                            <a:srgbClr val="000000"/>
                          </a:solidFill>
                          <a:latin typeface="Times New Roman"/>
                          <a:ea typeface="Calibri"/>
                          <a:cs typeface="Times New Roman"/>
                        </a:rPr>
                        <a:t> </a:t>
                      </a:r>
                      <a:endParaRPr lang="ru-RU" sz="1600" dirty="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a:solidFill>
                            <a:srgbClr val="000000"/>
                          </a:solidFill>
                          <a:latin typeface="Times New Roman"/>
                          <a:ea typeface="Calibri"/>
                          <a:cs typeface="Times New Roman"/>
                        </a:rPr>
                        <a:t>5</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a:solidFill>
                            <a:srgbClr val="000000"/>
                          </a:solidFill>
                          <a:latin typeface="Times New Roman"/>
                          <a:ea typeface="Calibri"/>
                          <a:cs typeface="Times New Roman"/>
                        </a:rPr>
                        <a:t>16</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3031">
                <a:tc>
                  <a:txBody>
                    <a:bodyPr/>
                    <a:lstStyle/>
                    <a:p>
                      <a:pPr>
                        <a:lnSpc>
                          <a:spcPct val="115000"/>
                        </a:lnSpc>
                        <a:spcAft>
                          <a:spcPts val="0"/>
                        </a:spcAft>
                      </a:pPr>
                      <a:r>
                        <a:rPr lang="kk-KZ" sz="1600" b="1" kern="1200">
                          <a:solidFill>
                            <a:srgbClr val="000000"/>
                          </a:solidFill>
                          <a:latin typeface="Times New Roman"/>
                          <a:ea typeface="Calibri"/>
                          <a:cs typeface="Times New Roman"/>
                        </a:rPr>
                        <a:t>6</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a:solidFill>
                            <a:srgbClr val="000000"/>
                          </a:solidFill>
                          <a:latin typeface="Times New Roman"/>
                          <a:ea typeface="Calibri"/>
                          <a:cs typeface="Times New Roman"/>
                        </a:rPr>
                        <a:t>2 деңгей</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dirty="0">
                          <a:solidFill>
                            <a:srgbClr val="000000"/>
                          </a:solidFill>
                          <a:latin typeface="Times New Roman"/>
                          <a:ea typeface="Calibri"/>
                          <a:cs typeface="Times New Roman"/>
                        </a:rPr>
                        <a:t> 20</a:t>
                      </a:r>
                      <a:endParaRPr lang="ru-RU" sz="1600" dirty="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dirty="0">
                          <a:solidFill>
                            <a:srgbClr val="000000"/>
                          </a:solidFill>
                          <a:latin typeface="Times New Roman"/>
                          <a:ea typeface="Calibri"/>
                          <a:cs typeface="Times New Roman"/>
                        </a:rPr>
                        <a:t>15</a:t>
                      </a:r>
                      <a:endParaRPr lang="ru-RU" sz="1600" dirty="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a:solidFill>
                            <a:srgbClr val="000000"/>
                          </a:solidFill>
                          <a:latin typeface="Times New Roman"/>
                          <a:ea typeface="Calibri"/>
                          <a:cs typeface="Times New Roman"/>
                        </a:rPr>
                        <a:t>7</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0003">
                <a:tc>
                  <a:txBody>
                    <a:bodyPr/>
                    <a:lstStyle/>
                    <a:p>
                      <a:pPr>
                        <a:lnSpc>
                          <a:spcPct val="115000"/>
                        </a:lnSpc>
                        <a:spcAft>
                          <a:spcPts val="0"/>
                        </a:spcAft>
                      </a:pPr>
                      <a:r>
                        <a:rPr lang="kk-KZ" sz="1600" b="1" kern="1200">
                          <a:solidFill>
                            <a:srgbClr val="000000"/>
                          </a:solidFill>
                          <a:latin typeface="Times New Roman"/>
                          <a:ea typeface="Calibri"/>
                          <a:cs typeface="Times New Roman"/>
                        </a:rPr>
                        <a:t>7</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a:solidFill>
                            <a:srgbClr val="000000"/>
                          </a:solidFill>
                          <a:latin typeface="Times New Roman"/>
                          <a:ea typeface="Calibri"/>
                          <a:cs typeface="Times New Roman"/>
                        </a:rPr>
                        <a:t>3 деңгей</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a:solidFill>
                            <a:srgbClr val="000000"/>
                          </a:solidFill>
                          <a:latin typeface="Times New Roman"/>
                          <a:ea typeface="Calibri"/>
                          <a:cs typeface="Times New Roman"/>
                        </a:rPr>
                        <a:t>9</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dirty="0">
                          <a:solidFill>
                            <a:srgbClr val="000000"/>
                          </a:solidFill>
                          <a:latin typeface="Times New Roman"/>
                          <a:ea typeface="Calibri"/>
                          <a:cs typeface="Times New Roman"/>
                        </a:rPr>
                        <a:t>9</a:t>
                      </a:r>
                      <a:endParaRPr lang="ru-RU" sz="1600" dirty="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a:solidFill>
                            <a:srgbClr val="000000"/>
                          </a:solidFill>
                          <a:latin typeface="Times New Roman"/>
                          <a:ea typeface="Calibri"/>
                          <a:cs typeface="Times New Roman"/>
                        </a:rPr>
                        <a:t>8</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1571">
                <a:tc>
                  <a:txBody>
                    <a:bodyPr/>
                    <a:lstStyle/>
                    <a:p>
                      <a:pPr>
                        <a:lnSpc>
                          <a:spcPct val="115000"/>
                        </a:lnSpc>
                        <a:spcAft>
                          <a:spcPts val="0"/>
                        </a:spcAft>
                      </a:pPr>
                      <a:r>
                        <a:rPr lang="kk-KZ" sz="1600" b="1" kern="1200">
                          <a:solidFill>
                            <a:srgbClr val="000000"/>
                          </a:solidFill>
                          <a:latin typeface="Times New Roman"/>
                          <a:ea typeface="Calibri"/>
                          <a:cs typeface="Times New Roman"/>
                        </a:rPr>
                        <a:t>8</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a:solidFill>
                            <a:srgbClr val="000000"/>
                          </a:solidFill>
                          <a:latin typeface="Times New Roman"/>
                          <a:ea typeface="Calibri"/>
                          <a:cs typeface="Times New Roman"/>
                        </a:rPr>
                        <a:t>4 деңгей</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a:solidFill>
                            <a:srgbClr val="000000"/>
                          </a:solidFill>
                          <a:latin typeface="Times New Roman"/>
                          <a:ea typeface="Calibri"/>
                          <a:cs typeface="Times New Roman"/>
                        </a:rPr>
                        <a:t>1</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dirty="0">
                          <a:solidFill>
                            <a:srgbClr val="000000"/>
                          </a:solidFill>
                          <a:latin typeface="Times New Roman"/>
                          <a:ea typeface="Calibri"/>
                          <a:cs typeface="Times New Roman"/>
                        </a:rPr>
                        <a:t>2</a:t>
                      </a:r>
                      <a:endParaRPr lang="ru-RU" sz="1600" dirty="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ru-RU" sz="1600">
                        <a:latin typeface="Calibri"/>
                        <a:ea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2651">
                <a:tc>
                  <a:txBody>
                    <a:bodyPr/>
                    <a:lstStyle/>
                    <a:p>
                      <a:pPr>
                        <a:lnSpc>
                          <a:spcPct val="115000"/>
                        </a:lnSpc>
                        <a:spcAft>
                          <a:spcPts val="0"/>
                        </a:spcAft>
                      </a:pPr>
                      <a:r>
                        <a:rPr lang="kk-KZ" sz="1600" b="1" kern="1200">
                          <a:solidFill>
                            <a:srgbClr val="000000"/>
                          </a:solidFill>
                          <a:latin typeface="Times New Roman"/>
                          <a:ea typeface="Calibri"/>
                          <a:cs typeface="Times New Roman"/>
                        </a:rPr>
                        <a:t>9</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a:solidFill>
                            <a:srgbClr val="000000"/>
                          </a:solidFill>
                          <a:latin typeface="Times New Roman"/>
                          <a:ea typeface="Calibri"/>
                          <a:cs typeface="Times New Roman"/>
                        </a:rPr>
                        <a:t>5 деңгей</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ru-RU" sz="1600">
                        <a:latin typeface="Calibri"/>
                        <a:ea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ru-RU" sz="1600" dirty="0">
                        <a:latin typeface="Calibri"/>
                        <a:ea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dirty="0">
                          <a:solidFill>
                            <a:srgbClr val="000000"/>
                          </a:solidFill>
                          <a:latin typeface="Times New Roman"/>
                          <a:ea typeface="Calibri"/>
                          <a:cs typeface="Times New Roman"/>
                        </a:rPr>
                        <a:t> </a:t>
                      </a:r>
                      <a:endParaRPr lang="ru-RU" sz="1600" dirty="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7104">
                <a:tc>
                  <a:txBody>
                    <a:bodyPr/>
                    <a:lstStyle/>
                    <a:p>
                      <a:pPr>
                        <a:lnSpc>
                          <a:spcPct val="115000"/>
                        </a:lnSpc>
                        <a:spcAft>
                          <a:spcPts val="0"/>
                        </a:spcAft>
                      </a:pPr>
                      <a:r>
                        <a:rPr lang="kk-KZ" sz="1600" b="1" kern="1200">
                          <a:solidFill>
                            <a:srgbClr val="000000"/>
                          </a:solidFill>
                          <a:latin typeface="Times New Roman"/>
                          <a:ea typeface="Times New Roman"/>
                          <a:cs typeface="Times New Roman"/>
                        </a:rPr>
                        <a:t>10</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a:solidFill>
                            <a:srgbClr val="000000"/>
                          </a:solidFill>
                          <a:latin typeface="Times New Roman"/>
                          <a:ea typeface="Calibri"/>
                          <a:cs typeface="Times New Roman"/>
                        </a:rPr>
                        <a:t>6 деңгей</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a:solidFill>
                            <a:srgbClr val="000000"/>
                          </a:solidFill>
                          <a:latin typeface="Times New Roman"/>
                          <a:ea typeface="Calibri"/>
                          <a:cs typeface="Times New Roman"/>
                        </a:rPr>
                        <a:t> </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a:solidFill>
                            <a:srgbClr val="000000"/>
                          </a:solidFill>
                          <a:latin typeface="Times New Roman"/>
                          <a:ea typeface="Calibri"/>
                          <a:cs typeface="Times New Roman"/>
                        </a:rPr>
                        <a:t> </a:t>
                      </a:r>
                      <a:endParaRPr lang="ru-RU" sz="160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600" kern="1200" dirty="0">
                          <a:solidFill>
                            <a:srgbClr val="000000"/>
                          </a:solidFill>
                          <a:latin typeface="Times New Roman"/>
                          <a:ea typeface="Calibri"/>
                          <a:cs typeface="Times New Roman"/>
                        </a:rPr>
                        <a:t> </a:t>
                      </a:r>
                      <a:endParaRPr lang="ru-RU" sz="1600" dirty="0">
                        <a:latin typeface="Calibri"/>
                        <a:ea typeface="Calibri"/>
                        <a:cs typeface="Times New Roman"/>
                      </a:endParaRPr>
                    </a:p>
                  </a:txBody>
                  <a:tcPr marL="51616" marR="51616" marT="7304"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Picture 2" descr="C:\Users\Олжас\Desktop\портфолио фон\01532.jpg"/>
          <p:cNvPicPr>
            <a:picLocks noGrp="1" noChangeAspect="1" noChangeArrowheads="1"/>
          </p:cNvPicPr>
          <p:nvPr>
            <p:ph idx="1"/>
          </p:nvPr>
        </p:nvPicPr>
        <p:blipFill>
          <a:blip r:embed="rId2" cstate="print"/>
          <a:srcRect l="37500"/>
          <a:stretch>
            <a:fillRect/>
          </a:stretch>
        </p:blipFill>
        <p:spPr bwMode="auto">
          <a:xfrm>
            <a:off x="0" y="0"/>
            <a:ext cx="9144000" cy="6858000"/>
          </a:xfrm>
          <a:prstGeom prst="rect">
            <a:avLst/>
          </a:prstGeom>
          <a:noFill/>
        </p:spPr>
      </p:pic>
      <p:sp>
        <p:nvSpPr>
          <p:cNvPr id="7" name="Прямоугольник 6"/>
          <p:cNvSpPr/>
          <p:nvPr/>
        </p:nvSpPr>
        <p:spPr>
          <a:xfrm>
            <a:off x="785786" y="785794"/>
            <a:ext cx="7072362" cy="461665"/>
          </a:xfrm>
          <a:prstGeom prst="rect">
            <a:avLst/>
          </a:prstGeom>
        </p:spPr>
        <p:txBody>
          <a:bodyPr wrap="square">
            <a:spAutoFit/>
          </a:bodyPr>
          <a:lstStyle/>
          <a:p>
            <a:r>
              <a:rPr lang="kk-KZ" sz="2400" b="1" i="1" dirty="0" smtClean="0">
                <a:solidFill>
                  <a:srgbClr val="FF0000"/>
                </a:solidFill>
                <a:latin typeface="Times New Roman" pitchFamily="18" charset="0"/>
                <a:cs typeface="Times New Roman" pitchFamily="18" charset="0"/>
              </a:rPr>
              <a:t> </a:t>
            </a:r>
            <a:endParaRPr lang="ru-RU" dirty="0">
              <a:solidFill>
                <a:srgbClr val="0000FF"/>
              </a:solidFill>
            </a:endParaRPr>
          </a:p>
        </p:txBody>
      </p:sp>
      <p:sp>
        <p:nvSpPr>
          <p:cNvPr id="12" name="Прямоугольник 11"/>
          <p:cNvSpPr/>
          <p:nvPr/>
        </p:nvSpPr>
        <p:spPr>
          <a:xfrm>
            <a:off x="251520" y="476673"/>
            <a:ext cx="8583960" cy="2954655"/>
          </a:xfrm>
          <a:prstGeom prst="rect">
            <a:avLst/>
          </a:prstGeom>
        </p:spPr>
        <p:txBody>
          <a:bodyPr wrap="square">
            <a:spAutoFit/>
          </a:bodyPr>
          <a:lstStyle/>
          <a:p>
            <a:r>
              <a:rPr lang="kk-KZ" sz="2000" b="1" dirty="0" smtClean="0"/>
              <a:t>«PIZA халықаралық зерттеуіне дайындық жоспары»</a:t>
            </a:r>
            <a:endParaRPr lang="ru-RU" sz="2000" dirty="0" smtClean="0"/>
          </a:p>
          <a:p>
            <a:r>
              <a:rPr lang="kk-KZ" sz="2000" b="1" dirty="0" smtClean="0"/>
              <a:t>Аптасына – 1 САҒАТ, БАРЛЫҒЫ – 34 САҒАТ</a:t>
            </a:r>
            <a:endParaRPr lang="kk-KZ" sz="3600" dirty="0" smtClean="0">
              <a:solidFill>
                <a:srgbClr val="0000FF"/>
              </a:solidFill>
              <a:latin typeface="Times New Roman" pitchFamily="18" charset="0"/>
              <a:cs typeface="Times New Roman" pitchFamily="18" charset="0"/>
            </a:endParaRPr>
          </a:p>
          <a:p>
            <a:endParaRPr lang="kk-KZ" sz="3600" b="1" dirty="0" smtClean="0">
              <a:solidFill>
                <a:srgbClr val="0000FF"/>
              </a:solidFill>
              <a:latin typeface="Times New Roman" pitchFamily="18" charset="0"/>
              <a:cs typeface="Times New Roman" pitchFamily="18" charset="0"/>
            </a:endParaRPr>
          </a:p>
          <a:p>
            <a:r>
              <a:rPr lang="kk-KZ" sz="3600" dirty="0" smtClean="0">
                <a:solidFill>
                  <a:srgbClr val="0000FF"/>
                </a:solidFill>
                <a:latin typeface="Times New Roman" pitchFamily="18" charset="0"/>
                <a:cs typeface="Times New Roman" pitchFamily="18" charset="0"/>
              </a:rPr>
              <a:t>                   </a:t>
            </a:r>
            <a:endParaRPr lang="ru-RU" sz="3600" dirty="0" smtClean="0">
              <a:solidFill>
                <a:srgbClr val="0000FF"/>
              </a:solidFill>
              <a:latin typeface="Times New Roman" pitchFamily="18" charset="0"/>
              <a:cs typeface="Times New Roman" pitchFamily="18" charset="0"/>
            </a:endParaRPr>
          </a:p>
          <a:p>
            <a:endParaRPr lang="kk-KZ" sz="2800" dirty="0" smtClean="0">
              <a:solidFill>
                <a:srgbClr val="0000FF"/>
              </a:solidFill>
              <a:latin typeface="Times New Roman" pitchFamily="18" charset="0"/>
              <a:cs typeface="Times New Roman" pitchFamily="18" charset="0"/>
            </a:endParaRPr>
          </a:p>
          <a:p>
            <a:endParaRPr lang="ru-RU" sz="2800" dirty="0" smtClean="0">
              <a:solidFill>
                <a:srgbClr val="0000FF"/>
              </a:solidFill>
              <a:latin typeface="Times New Roman" pitchFamily="18" charset="0"/>
              <a:cs typeface="Times New Roman" pitchFamily="18" charset="0"/>
            </a:endParaRPr>
          </a:p>
          <a:p>
            <a:r>
              <a:rPr lang="kk-KZ" b="1" i="1" dirty="0" smtClean="0">
                <a:solidFill>
                  <a:srgbClr val="0000FF"/>
                </a:solidFill>
                <a:latin typeface="Times New Roman" pitchFamily="18" charset="0"/>
                <a:cs typeface="Times New Roman" pitchFamily="18" charset="0"/>
              </a:rPr>
              <a:t>  </a:t>
            </a:r>
            <a:endParaRPr lang="ru-RU" dirty="0" smtClean="0">
              <a:solidFill>
                <a:srgbClr val="0000FF"/>
              </a:solidFill>
              <a:latin typeface="Times New Roman" pitchFamily="18" charset="0"/>
              <a:cs typeface="Times New Roman" pitchFamily="18" charset="0"/>
            </a:endParaRPr>
          </a:p>
        </p:txBody>
      </p:sp>
      <p:graphicFrame>
        <p:nvGraphicFramePr>
          <p:cNvPr id="6" name="Таблица 5"/>
          <p:cNvGraphicFramePr>
            <a:graphicFrameLocks noGrp="1"/>
          </p:cNvGraphicFramePr>
          <p:nvPr/>
        </p:nvGraphicFramePr>
        <p:xfrm>
          <a:off x="683568" y="1844824"/>
          <a:ext cx="7200800" cy="4397386"/>
        </p:xfrm>
        <a:graphic>
          <a:graphicData uri="http://schemas.openxmlformats.org/drawingml/2006/table">
            <a:tbl>
              <a:tblPr/>
              <a:tblGrid>
                <a:gridCol w="753923"/>
                <a:gridCol w="5000203"/>
                <a:gridCol w="1446674"/>
              </a:tblGrid>
              <a:tr h="185483">
                <a:tc>
                  <a:txBody>
                    <a:bodyPr/>
                    <a:lstStyle/>
                    <a:p>
                      <a:pPr marL="10160" algn="ctr">
                        <a:lnSpc>
                          <a:spcPts val="1615"/>
                        </a:lnSpc>
                        <a:spcBef>
                          <a:spcPts val="15"/>
                        </a:spcBef>
                        <a:spcAft>
                          <a:spcPts val="0"/>
                        </a:spcAft>
                      </a:pPr>
                      <a:r>
                        <a:rPr lang="kk-KZ" sz="1000" b="1">
                          <a:latin typeface="Times New Roman"/>
                          <a:ea typeface="Times New Roman"/>
                        </a:rPr>
                        <a:t>№</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67180" marR="1562100" algn="ctr">
                        <a:lnSpc>
                          <a:spcPts val="1615"/>
                        </a:lnSpc>
                        <a:spcBef>
                          <a:spcPts val="15"/>
                        </a:spcBef>
                        <a:spcAft>
                          <a:spcPts val="0"/>
                        </a:spcAft>
                      </a:pPr>
                      <a:r>
                        <a:rPr lang="kk-KZ" sz="1000" b="1">
                          <a:latin typeface="Times New Roman"/>
                          <a:ea typeface="Times New Roman"/>
                        </a:rPr>
                        <a:t>Мазмұны</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marR="63500" algn="ctr">
                        <a:lnSpc>
                          <a:spcPts val="1615"/>
                        </a:lnSpc>
                        <a:spcBef>
                          <a:spcPts val="15"/>
                        </a:spcBef>
                        <a:spcAft>
                          <a:spcPts val="0"/>
                        </a:spcAft>
                      </a:pPr>
                      <a:r>
                        <a:rPr lang="kk-KZ" sz="1000" b="1">
                          <a:latin typeface="Times New Roman"/>
                          <a:ea typeface="Times New Roman"/>
                        </a:rPr>
                        <a:t>Сағат</a:t>
                      </a:r>
                      <a:r>
                        <a:rPr lang="kk-KZ" sz="1000" b="1" spc="-10">
                          <a:latin typeface="Times New Roman"/>
                          <a:ea typeface="Times New Roman"/>
                        </a:rPr>
                        <a:t> </a:t>
                      </a:r>
                      <a:r>
                        <a:rPr lang="kk-KZ" sz="1000" b="1">
                          <a:latin typeface="Times New Roman"/>
                          <a:ea typeface="Times New Roman"/>
                        </a:rPr>
                        <a:t>саны</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947">
                <a:tc>
                  <a:txBody>
                    <a:bodyPr/>
                    <a:lstStyle/>
                    <a:p>
                      <a:pPr marL="5715" algn="ctr">
                        <a:lnSpc>
                          <a:spcPts val="1615"/>
                        </a:lnSpc>
                        <a:spcBef>
                          <a:spcPts val="15"/>
                        </a:spcBef>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5"/>
                        </a:lnSpc>
                        <a:spcBef>
                          <a:spcPts val="15"/>
                        </a:spcBef>
                        <a:spcAft>
                          <a:spcPts val="0"/>
                        </a:spcAft>
                      </a:pPr>
                      <a:r>
                        <a:rPr lang="kk-KZ" sz="1000">
                          <a:latin typeface="Times New Roman"/>
                          <a:ea typeface="Times New Roman"/>
                        </a:rPr>
                        <a:t>Кіріспе.</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5"/>
                        </a:lnSpc>
                        <a:spcBef>
                          <a:spcPts val="15"/>
                        </a:spcBef>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483">
                <a:tc>
                  <a:txBody>
                    <a:bodyPr/>
                    <a:lstStyle/>
                    <a:p>
                      <a:pPr marL="5715" algn="ctr">
                        <a:lnSpc>
                          <a:spcPts val="1630"/>
                        </a:lnSpc>
                        <a:spcAft>
                          <a:spcPts val="0"/>
                        </a:spcAft>
                      </a:pPr>
                      <a:r>
                        <a:rPr lang="kk-KZ" sz="1000">
                          <a:latin typeface="Times New Roman"/>
                          <a:ea typeface="Times New Roman"/>
                        </a:rPr>
                        <a:t>2</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30"/>
                        </a:lnSpc>
                        <a:spcAft>
                          <a:spcPts val="0"/>
                        </a:spcAft>
                      </a:pPr>
                      <a:r>
                        <a:rPr lang="kk-KZ" sz="1000">
                          <a:latin typeface="Times New Roman"/>
                          <a:ea typeface="Times New Roman"/>
                        </a:rPr>
                        <a:t>PISA</a:t>
                      </a:r>
                      <a:r>
                        <a:rPr lang="kk-KZ" sz="1000" spc="-20">
                          <a:latin typeface="Times New Roman"/>
                          <a:ea typeface="Times New Roman"/>
                        </a:rPr>
                        <a:t> </a:t>
                      </a:r>
                      <a:r>
                        <a:rPr lang="kk-KZ" sz="1000">
                          <a:latin typeface="Times New Roman"/>
                          <a:ea typeface="Times New Roman"/>
                        </a:rPr>
                        <a:t>халықаралық</a:t>
                      </a:r>
                      <a:r>
                        <a:rPr lang="kk-KZ" sz="1000" spc="-25">
                          <a:latin typeface="Times New Roman"/>
                          <a:ea typeface="Times New Roman"/>
                        </a:rPr>
                        <a:t> </a:t>
                      </a:r>
                      <a:r>
                        <a:rPr lang="kk-KZ" sz="1000">
                          <a:latin typeface="Times New Roman"/>
                          <a:ea typeface="Times New Roman"/>
                        </a:rPr>
                        <a:t>зерттеуі.</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30"/>
                        </a:lnSpc>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338">
                <a:tc>
                  <a:txBody>
                    <a:bodyPr/>
                    <a:lstStyle/>
                    <a:p>
                      <a:pPr marL="5715" algn="ctr">
                        <a:lnSpc>
                          <a:spcPts val="1610"/>
                        </a:lnSpc>
                        <a:spcAft>
                          <a:spcPts val="0"/>
                        </a:spcAft>
                      </a:pPr>
                      <a:r>
                        <a:rPr lang="kk-KZ" sz="1000">
                          <a:latin typeface="Times New Roman"/>
                          <a:ea typeface="Times New Roman"/>
                        </a:rPr>
                        <a:t>3</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0"/>
                        </a:lnSpc>
                        <a:spcAft>
                          <a:spcPts val="0"/>
                        </a:spcAft>
                      </a:pPr>
                      <a:r>
                        <a:rPr lang="kk-KZ" sz="1000">
                          <a:latin typeface="Times New Roman"/>
                          <a:ea typeface="Times New Roman"/>
                        </a:rPr>
                        <a:t>PISA</a:t>
                      </a:r>
                      <a:r>
                        <a:rPr lang="kk-KZ" sz="1000" spc="-40">
                          <a:latin typeface="Times New Roman"/>
                          <a:ea typeface="Times New Roman"/>
                        </a:rPr>
                        <a:t> </a:t>
                      </a:r>
                      <a:r>
                        <a:rPr lang="kk-KZ" sz="1000">
                          <a:latin typeface="Times New Roman"/>
                          <a:ea typeface="Times New Roman"/>
                        </a:rPr>
                        <a:t>тест</a:t>
                      </a:r>
                      <a:r>
                        <a:rPr lang="kk-KZ" sz="1000" spc="-25">
                          <a:latin typeface="Times New Roman"/>
                          <a:ea typeface="Times New Roman"/>
                        </a:rPr>
                        <a:t> </a:t>
                      </a:r>
                      <a:r>
                        <a:rPr lang="kk-KZ" sz="1000">
                          <a:latin typeface="Times New Roman"/>
                          <a:ea typeface="Times New Roman"/>
                        </a:rPr>
                        <a:t>тапсырмаларының</a:t>
                      </a:r>
                      <a:r>
                        <a:rPr lang="kk-KZ" sz="1000" spc="-35">
                          <a:latin typeface="Times New Roman"/>
                          <a:ea typeface="Times New Roman"/>
                        </a:rPr>
                        <a:t> </a:t>
                      </a:r>
                      <a:r>
                        <a:rPr lang="kk-KZ" sz="1000">
                          <a:latin typeface="Times New Roman"/>
                          <a:ea typeface="Times New Roman"/>
                        </a:rPr>
                        <a:t>құрылымы.</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0"/>
                        </a:lnSpc>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483">
                <a:tc>
                  <a:txBody>
                    <a:bodyPr/>
                    <a:lstStyle/>
                    <a:p>
                      <a:pPr marL="5715" algn="ctr">
                        <a:lnSpc>
                          <a:spcPts val="1615"/>
                        </a:lnSpc>
                        <a:spcBef>
                          <a:spcPts val="15"/>
                        </a:spcBef>
                        <a:spcAft>
                          <a:spcPts val="0"/>
                        </a:spcAft>
                      </a:pPr>
                      <a:r>
                        <a:rPr lang="kk-KZ" sz="1000">
                          <a:latin typeface="Times New Roman"/>
                          <a:ea typeface="Times New Roman"/>
                        </a:rPr>
                        <a:t>4</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5"/>
                        </a:lnSpc>
                        <a:spcBef>
                          <a:spcPts val="15"/>
                        </a:spcBef>
                        <a:spcAft>
                          <a:spcPts val="0"/>
                        </a:spcAft>
                      </a:pPr>
                      <a:r>
                        <a:rPr lang="kk-KZ" sz="1000">
                          <a:latin typeface="Times New Roman"/>
                          <a:ea typeface="Times New Roman"/>
                        </a:rPr>
                        <a:t>Оқу</a:t>
                      </a:r>
                      <a:r>
                        <a:rPr lang="kk-KZ" sz="1000" spc="-30">
                          <a:latin typeface="Times New Roman"/>
                          <a:ea typeface="Times New Roman"/>
                        </a:rPr>
                        <a:t> </a:t>
                      </a:r>
                      <a:r>
                        <a:rPr lang="kk-KZ" sz="1000">
                          <a:latin typeface="Times New Roman"/>
                          <a:ea typeface="Times New Roman"/>
                        </a:rPr>
                        <a:t>сауаттылығы.</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5"/>
                        </a:lnSpc>
                        <a:spcBef>
                          <a:spcPts val="15"/>
                        </a:spcBef>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483">
                <a:tc>
                  <a:txBody>
                    <a:bodyPr/>
                    <a:lstStyle/>
                    <a:p>
                      <a:pPr marL="5715" algn="ctr">
                        <a:lnSpc>
                          <a:spcPts val="1615"/>
                        </a:lnSpc>
                        <a:spcBef>
                          <a:spcPts val="15"/>
                        </a:spcBef>
                        <a:spcAft>
                          <a:spcPts val="0"/>
                        </a:spcAft>
                      </a:pPr>
                      <a:r>
                        <a:rPr lang="kk-KZ" sz="1000">
                          <a:latin typeface="Times New Roman"/>
                          <a:ea typeface="Times New Roman"/>
                        </a:rPr>
                        <a:t>5</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5"/>
                        </a:lnSpc>
                        <a:spcBef>
                          <a:spcPts val="15"/>
                        </a:spcBef>
                        <a:spcAft>
                          <a:spcPts val="0"/>
                        </a:spcAft>
                      </a:pPr>
                      <a:r>
                        <a:rPr lang="kk-KZ" sz="1000">
                          <a:latin typeface="Times New Roman"/>
                          <a:ea typeface="Times New Roman"/>
                        </a:rPr>
                        <a:t>Мәтін</a:t>
                      </a:r>
                      <a:r>
                        <a:rPr lang="kk-KZ" sz="1000" spc="-10">
                          <a:latin typeface="Times New Roman"/>
                          <a:ea typeface="Times New Roman"/>
                        </a:rPr>
                        <a:t> </a:t>
                      </a:r>
                      <a:r>
                        <a:rPr lang="kk-KZ" sz="1000">
                          <a:latin typeface="Times New Roman"/>
                          <a:ea typeface="Times New Roman"/>
                        </a:rPr>
                        <a:t>және</a:t>
                      </a:r>
                      <a:r>
                        <a:rPr lang="kk-KZ" sz="1000" spc="-20">
                          <a:latin typeface="Times New Roman"/>
                          <a:ea typeface="Times New Roman"/>
                        </a:rPr>
                        <a:t> </a:t>
                      </a:r>
                      <a:r>
                        <a:rPr lang="kk-KZ" sz="1000">
                          <a:latin typeface="Times New Roman"/>
                          <a:ea typeface="Times New Roman"/>
                        </a:rPr>
                        <a:t>мәтін</a:t>
                      </a:r>
                      <a:r>
                        <a:rPr lang="kk-KZ" sz="1000" spc="-5">
                          <a:latin typeface="Times New Roman"/>
                          <a:ea typeface="Times New Roman"/>
                        </a:rPr>
                        <a:t> </a:t>
                      </a:r>
                      <a:r>
                        <a:rPr lang="kk-KZ" sz="1000">
                          <a:latin typeface="Times New Roman"/>
                          <a:ea typeface="Times New Roman"/>
                        </a:rPr>
                        <a:t>типтері.</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5"/>
                        </a:lnSpc>
                        <a:spcBef>
                          <a:spcPts val="15"/>
                        </a:spcBef>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893">
                <a:tc>
                  <a:txBody>
                    <a:bodyPr/>
                    <a:lstStyle/>
                    <a:p>
                      <a:pPr marL="5715" algn="ctr">
                        <a:lnSpc>
                          <a:spcPts val="1720"/>
                        </a:lnSpc>
                        <a:spcAft>
                          <a:spcPts val="0"/>
                        </a:spcAft>
                      </a:pPr>
                      <a:r>
                        <a:rPr lang="kk-KZ" sz="1000">
                          <a:latin typeface="Times New Roman"/>
                          <a:ea typeface="Times New Roman"/>
                        </a:rPr>
                        <a:t>6</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marR="1049655">
                        <a:lnSpc>
                          <a:spcPts val="1740"/>
                        </a:lnSpc>
                        <a:spcAft>
                          <a:spcPts val="0"/>
                        </a:spcAft>
                      </a:pPr>
                      <a:r>
                        <a:rPr lang="kk-KZ" sz="1000">
                          <a:latin typeface="Times New Roman"/>
                          <a:ea typeface="Times New Roman"/>
                        </a:rPr>
                        <a:t>Оқу сауаттылығы бойынша үлгілік</a:t>
                      </a:r>
                      <a:r>
                        <a:rPr lang="kk-KZ" sz="1000" spc="-360">
                          <a:latin typeface="Times New Roman"/>
                          <a:ea typeface="Times New Roman"/>
                        </a:rPr>
                        <a:t> </a:t>
                      </a:r>
                      <a:r>
                        <a:rPr lang="kk-KZ" sz="1000">
                          <a:latin typeface="Times New Roman"/>
                          <a:ea typeface="Times New Roman"/>
                        </a:rPr>
                        <a:t>тапсырмалар.</a:t>
                      </a:r>
                      <a:r>
                        <a:rPr lang="kk-KZ" sz="1000" spc="365">
                          <a:latin typeface="Times New Roman"/>
                          <a:ea typeface="Times New Roman"/>
                        </a:rPr>
                        <a:t> </a:t>
                      </a:r>
                      <a:r>
                        <a:rPr lang="kk-KZ" sz="1000">
                          <a:latin typeface="Times New Roman"/>
                          <a:ea typeface="Times New Roman"/>
                        </a:rPr>
                        <a:t>1-мәтін.</a:t>
                      </a:r>
                      <a:r>
                        <a:rPr lang="kk-KZ" sz="1000" spc="-5">
                          <a:latin typeface="Times New Roman"/>
                          <a:ea typeface="Times New Roman"/>
                        </a:rPr>
                        <a:t> </a:t>
                      </a:r>
                      <a:r>
                        <a:rPr lang="kk-KZ" sz="1000">
                          <a:latin typeface="Times New Roman"/>
                          <a:ea typeface="Times New Roman"/>
                        </a:rPr>
                        <a:t>Бақыт.</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720"/>
                        </a:lnSpc>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266">
                <a:tc>
                  <a:txBody>
                    <a:bodyPr/>
                    <a:lstStyle/>
                    <a:p>
                      <a:pPr marL="5715" algn="ctr">
                        <a:lnSpc>
                          <a:spcPts val="1600"/>
                        </a:lnSpc>
                        <a:spcAft>
                          <a:spcPts val="0"/>
                        </a:spcAft>
                      </a:pPr>
                      <a:r>
                        <a:rPr lang="kk-KZ" sz="1000">
                          <a:latin typeface="Times New Roman"/>
                          <a:ea typeface="Times New Roman"/>
                        </a:rPr>
                        <a:t>7</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00"/>
                        </a:lnSpc>
                        <a:spcAft>
                          <a:spcPts val="0"/>
                        </a:spcAft>
                      </a:pPr>
                      <a:r>
                        <a:rPr lang="kk-KZ" sz="1000">
                          <a:latin typeface="Times New Roman"/>
                          <a:ea typeface="Times New Roman"/>
                        </a:rPr>
                        <a:t>2-мәтін.</a:t>
                      </a:r>
                      <a:r>
                        <a:rPr lang="kk-KZ" sz="1000" spc="-40">
                          <a:latin typeface="Times New Roman"/>
                          <a:ea typeface="Times New Roman"/>
                        </a:rPr>
                        <a:t> </a:t>
                      </a:r>
                      <a:r>
                        <a:rPr lang="kk-KZ" sz="1000">
                          <a:latin typeface="Times New Roman"/>
                          <a:ea typeface="Times New Roman"/>
                        </a:rPr>
                        <a:t>Табиғатты</a:t>
                      </a:r>
                      <a:r>
                        <a:rPr lang="kk-KZ" sz="1000" spc="-25">
                          <a:latin typeface="Times New Roman"/>
                          <a:ea typeface="Times New Roman"/>
                        </a:rPr>
                        <a:t> </a:t>
                      </a:r>
                      <a:r>
                        <a:rPr lang="kk-KZ" sz="1000">
                          <a:latin typeface="Times New Roman"/>
                          <a:ea typeface="Times New Roman"/>
                        </a:rPr>
                        <a:t>сақтау</a:t>
                      </a:r>
                      <a:r>
                        <a:rPr lang="kk-KZ" sz="1000" spc="5">
                          <a:latin typeface="Times New Roman"/>
                          <a:ea typeface="Times New Roman"/>
                        </a:rPr>
                        <a:t> </a:t>
                      </a:r>
                      <a:r>
                        <a:rPr lang="kk-KZ" sz="1000">
                          <a:latin typeface="Times New Roman"/>
                          <a:ea typeface="Times New Roman"/>
                        </a:rPr>
                        <a:t>–</a:t>
                      </a:r>
                      <a:r>
                        <a:rPr lang="kk-KZ" sz="1000" spc="-10">
                          <a:latin typeface="Times New Roman"/>
                          <a:ea typeface="Times New Roman"/>
                        </a:rPr>
                        <a:t> </a:t>
                      </a:r>
                      <a:r>
                        <a:rPr lang="kk-KZ" sz="1000">
                          <a:latin typeface="Times New Roman"/>
                          <a:ea typeface="Times New Roman"/>
                        </a:rPr>
                        <a:t>болашақты</a:t>
                      </a:r>
                      <a:r>
                        <a:rPr lang="kk-KZ" sz="1000" spc="-25">
                          <a:latin typeface="Times New Roman"/>
                          <a:ea typeface="Times New Roman"/>
                        </a:rPr>
                        <a:t> </a:t>
                      </a:r>
                      <a:r>
                        <a:rPr lang="kk-KZ" sz="1000">
                          <a:latin typeface="Times New Roman"/>
                          <a:ea typeface="Times New Roman"/>
                        </a:rPr>
                        <a:t>сақтау.</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00"/>
                        </a:lnSpc>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02">
                <a:tc>
                  <a:txBody>
                    <a:bodyPr/>
                    <a:lstStyle/>
                    <a:p>
                      <a:pPr marL="5715" algn="ctr">
                        <a:lnSpc>
                          <a:spcPts val="1610"/>
                        </a:lnSpc>
                        <a:spcAft>
                          <a:spcPts val="0"/>
                        </a:spcAft>
                      </a:pPr>
                      <a:r>
                        <a:rPr lang="kk-KZ" sz="1000">
                          <a:latin typeface="Times New Roman"/>
                          <a:ea typeface="Times New Roman"/>
                        </a:rPr>
                        <a:t>8</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0"/>
                        </a:lnSpc>
                        <a:spcAft>
                          <a:spcPts val="0"/>
                        </a:spcAft>
                      </a:pPr>
                      <a:r>
                        <a:rPr lang="kk-KZ" sz="1000">
                          <a:latin typeface="Times New Roman"/>
                          <a:ea typeface="Times New Roman"/>
                        </a:rPr>
                        <a:t>3-мәтін.</a:t>
                      </a:r>
                      <a:r>
                        <a:rPr lang="kk-KZ" sz="1000" spc="-50">
                          <a:latin typeface="Times New Roman"/>
                          <a:ea typeface="Times New Roman"/>
                        </a:rPr>
                        <a:t> </a:t>
                      </a:r>
                      <a:r>
                        <a:rPr lang="kk-KZ" sz="1000">
                          <a:latin typeface="Times New Roman"/>
                          <a:ea typeface="Times New Roman"/>
                        </a:rPr>
                        <a:t>Болашақ</a:t>
                      </a:r>
                      <a:r>
                        <a:rPr lang="kk-KZ" sz="1000" spc="-25">
                          <a:latin typeface="Times New Roman"/>
                          <a:ea typeface="Times New Roman"/>
                        </a:rPr>
                        <a:t> </a:t>
                      </a:r>
                      <a:r>
                        <a:rPr lang="kk-KZ" sz="1000">
                          <a:latin typeface="Times New Roman"/>
                          <a:ea typeface="Times New Roman"/>
                        </a:rPr>
                        <a:t>–</a:t>
                      </a:r>
                      <a:r>
                        <a:rPr lang="kk-KZ" sz="1000" spc="-20">
                          <a:latin typeface="Times New Roman"/>
                          <a:ea typeface="Times New Roman"/>
                        </a:rPr>
                        <a:t> </a:t>
                      </a:r>
                      <a:r>
                        <a:rPr lang="kk-KZ" sz="1000">
                          <a:latin typeface="Times New Roman"/>
                          <a:ea typeface="Times New Roman"/>
                        </a:rPr>
                        <a:t>ғаламтор-журналистикада.</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0"/>
                        </a:lnSpc>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483">
                <a:tc>
                  <a:txBody>
                    <a:bodyPr/>
                    <a:lstStyle/>
                    <a:p>
                      <a:pPr marL="5715" algn="ctr">
                        <a:lnSpc>
                          <a:spcPts val="1615"/>
                        </a:lnSpc>
                        <a:spcBef>
                          <a:spcPts val="15"/>
                        </a:spcBef>
                        <a:spcAft>
                          <a:spcPts val="0"/>
                        </a:spcAft>
                      </a:pPr>
                      <a:r>
                        <a:rPr lang="kk-KZ" sz="1000">
                          <a:latin typeface="Times New Roman"/>
                          <a:ea typeface="Times New Roman"/>
                        </a:rPr>
                        <a:t>9</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5"/>
                        </a:lnSpc>
                        <a:spcBef>
                          <a:spcPts val="15"/>
                        </a:spcBef>
                        <a:spcAft>
                          <a:spcPts val="0"/>
                        </a:spcAft>
                      </a:pPr>
                      <a:r>
                        <a:rPr lang="kk-KZ" sz="1000">
                          <a:latin typeface="Times New Roman"/>
                          <a:ea typeface="Times New Roman"/>
                        </a:rPr>
                        <a:t>4-мәтін.</a:t>
                      </a:r>
                      <a:r>
                        <a:rPr lang="kk-KZ" sz="1000" spc="-40">
                          <a:latin typeface="Times New Roman"/>
                          <a:ea typeface="Times New Roman"/>
                        </a:rPr>
                        <a:t> </a:t>
                      </a:r>
                      <a:r>
                        <a:rPr lang="kk-KZ" sz="1000">
                          <a:latin typeface="Times New Roman"/>
                          <a:ea typeface="Times New Roman"/>
                        </a:rPr>
                        <a:t>Болашақтың</a:t>
                      </a:r>
                      <a:r>
                        <a:rPr lang="kk-KZ" sz="1000" spc="-35">
                          <a:latin typeface="Times New Roman"/>
                          <a:ea typeface="Times New Roman"/>
                        </a:rPr>
                        <a:t> </a:t>
                      </a:r>
                      <a:r>
                        <a:rPr lang="kk-KZ" sz="1000">
                          <a:latin typeface="Times New Roman"/>
                          <a:ea typeface="Times New Roman"/>
                        </a:rPr>
                        <a:t>мамандықтары.</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5"/>
                        </a:lnSpc>
                        <a:spcBef>
                          <a:spcPts val="15"/>
                        </a:spcBef>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483">
                <a:tc>
                  <a:txBody>
                    <a:bodyPr/>
                    <a:lstStyle/>
                    <a:p>
                      <a:pPr marL="196215" marR="184150" algn="ctr">
                        <a:lnSpc>
                          <a:spcPts val="1615"/>
                        </a:lnSpc>
                        <a:spcBef>
                          <a:spcPts val="15"/>
                        </a:spcBef>
                        <a:spcAft>
                          <a:spcPts val="0"/>
                        </a:spcAft>
                      </a:pPr>
                      <a:r>
                        <a:rPr lang="kk-KZ" sz="1000">
                          <a:latin typeface="Times New Roman"/>
                          <a:ea typeface="Times New Roman"/>
                        </a:rPr>
                        <a:t>10</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5"/>
                        </a:lnSpc>
                        <a:spcBef>
                          <a:spcPts val="15"/>
                        </a:spcBef>
                        <a:spcAft>
                          <a:spcPts val="0"/>
                        </a:spcAft>
                      </a:pPr>
                      <a:r>
                        <a:rPr lang="kk-KZ" sz="1000">
                          <a:latin typeface="Times New Roman"/>
                          <a:ea typeface="Times New Roman"/>
                        </a:rPr>
                        <a:t>5-мәтін.</a:t>
                      </a:r>
                      <a:r>
                        <a:rPr lang="kk-KZ" sz="1000" spc="-30">
                          <a:latin typeface="Times New Roman"/>
                          <a:ea typeface="Times New Roman"/>
                        </a:rPr>
                        <a:t> </a:t>
                      </a:r>
                      <a:r>
                        <a:rPr lang="kk-KZ" sz="1000">
                          <a:latin typeface="Times New Roman"/>
                          <a:ea typeface="Times New Roman"/>
                        </a:rPr>
                        <a:t>Роботтар</a:t>
                      </a:r>
                      <a:r>
                        <a:rPr lang="kk-KZ" sz="1000" spc="-25">
                          <a:latin typeface="Times New Roman"/>
                          <a:ea typeface="Times New Roman"/>
                        </a:rPr>
                        <a:t> </a:t>
                      </a:r>
                      <a:r>
                        <a:rPr lang="kk-KZ" sz="1000">
                          <a:latin typeface="Times New Roman"/>
                          <a:ea typeface="Times New Roman"/>
                        </a:rPr>
                        <a:t>әлемі.</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5"/>
                        </a:lnSpc>
                        <a:spcBef>
                          <a:spcPts val="15"/>
                        </a:spcBef>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947">
                <a:tc>
                  <a:txBody>
                    <a:bodyPr/>
                    <a:lstStyle/>
                    <a:p>
                      <a:pPr marL="196215" marR="184150" algn="ctr">
                        <a:lnSpc>
                          <a:spcPts val="1630"/>
                        </a:lnSpc>
                        <a:spcAft>
                          <a:spcPts val="0"/>
                        </a:spcAft>
                      </a:pPr>
                      <a:r>
                        <a:rPr lang="kk-KZ" sz="1000">
                          <a:latin typeface="Times New Roman"/>
                          <a:ea typeface="Times New Roman"/>
                        </a:rPr>
                        <a:t>11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30"/>
                        </a:lnSpc>
                        <a:spcAft>
                          <a:spcPts val="0"/>
                        </a:spcAft>
                      </a:pPr>
                      <a:r>
                        <a:rPr lang="kk-KZ" sz="1000">
                          <a:latin typeface="Times New Roman"/>
                          <a:ea typeface="Times New Roman"/>
                        </a:rPr>
                        <a:t>6-мәтін.</a:t>
                      </a:r>
                      <a:r>
                        <a:rPr lang="kk-KZ" sz="1000" spc="-40">
                          <a:latin typeface="Times New Roman"/>
                          <a:ea typeface="Times New Roman"/>
                        </a:rPr>
                        <a:t> </a:t>
                      </a:r>
                      <a:r>
                        <a:rPr lang="kk-KZ" sz="1000">
                          <a:latin typeface="Times New Roman"/>
                          <a:ea typeface="Times New Roman"/>
                        </a:rPr>
                        <a:t>Ғаламтор</a:t>
                      </a:r>
                      <a:r>
                        <a:rPr lang="kk-KZ" sz="1000" spc="-10">
                          <a:latin typeface="Times New Roman"/>
                          <a:ea typeface="Times New Roman"/>
                        </a:rPr>
                        <a:t> </a:t>
                      </a:r>
                      <a:r>
                        <a:rPr lang="kk-KZ" sz="1000">
                          <a:latin typeface="Times New Roman"/>
                          <a:ea typeface="Times New Roman"/>
                        </a:rPr>
                        <a:t>ғаламаты.</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30"/>
                        </a:lnSpc>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338">
                <a:tc>
                  <a:txBody>
                    <a:bodyPr/>
                    <a:lstStyle/>
                    <a:p>
                      <a:pPr marL="196215" marR="184150" algn="ctr">
                        <a:lnSpc>
                          <a:spcPts val="1610"/>
                        </a:lnSpc>
                        <a:spcAft>
                          <a:spcPts val="0"/>
                        </a:spcAft>
                      </a:pPr>
                      <a:r>
                        <a:rPr lang="kk-KZ" sz="1000">
                          <a:latin typeface="Times New Roman"/>
                          <a:ea typeface="Times New Roman"/>
                        </a:rPr>
                        <a:t>12</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0"/>
                        </a:lnSpc>
                        <a:spcAft>
                          <a:spcPts val="0"/>
                        </a:spcAft>
                      </a:pPr>
                      <a:r>
                        <a:rPr lang="kk-KZ" sz="1000">
                          <a:latin typeface="Times New Roman"/>
                          <a:ea typeface="Times New Roman"/>
                        </a:rPr>
                        <a:t>7-мәтін.</a:t>
                      </a:r>
                      <a:r>
                        <a:rPr lang="kk-KZ" sz="1000" spc="-35">
                          <a:latin typeface="Times New Roman"/>
                          <a:ea typeface="Times New Roman"/>
                        </a:rPr>
                        <a:t> </a:t>
                      </a:r>
                      <a:r>
                        <a:rPr lang="kk-KZ" sz="1000">
                          <a:latin typeface="Times New Roman"/>
                          <a:ea typeface="Times New Roman"/>
                        </a:rPr>
                        <a:t>Цифрлық</a:t>
                      </a:r>
                      <a:r>
                        <a:rPr lang="kk-KZ" sz="1000" spc="-25">
                          <a:latin typeface="Times New Roman"/>
                          <a:ea typeface="Times New Roman"/>
                        </a:rPr>
                        <a:t> </a:t>
                      </a:r>
                      <a:r>
                        <a:rPr lang="kk-KZ" sz="1000">
                          <a:latin typeface="Times New Roman"/>
                          <a:ea typeface="Times New Roman"/>
                        </a:rPr>
                        <a:t>инфрақұрылым.</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0"/>
                        </a:lnSpc>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947">
                <a:tc>
                  <a:txBody>
                    <a:bodyPr/>
                    <a:lstStyle/>
                    <a:p>
                      <a:pPr marL="196215" marR="184150" algn="ctr">
                        <a:lnSpc>
                          <a:spcPts val="1615"/>
                        </a:lnSpc>
                        <a:spcBef>
                          <a:spcPts val="15"/>
                        </a:spcBef>
                        <a:spcAft>
                          <a:spcPts val="0"/>
                        </a:spcAft>
                      </a:pPr>
                      <a:r>
                        <a:rPr lang="kk-KZ" sz="1000">
                          <a:latin typeface="Times New Roman"/>
                          <a:ea typeface="Times New Roman"/>
                        </a:rPr>
                        <a:t>13</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5"/>
                        </a:lnSpc>
                        <a:spcBef>
                          <a:spcPts val="15"/>
                        </a:spcBef>
                        <a:spcAft>
                          <a:spcPts val="0"/>
                        </a:spcAft>
                      </a:pPr>
                      <a:r>
                        <a:rPr lang="kk-KZ" sz="1000">
                          <a:latin typeface="Times New Roman"/>
                          <a:ea typeface="Times New Roman"/>
                        </a:rPr>
                        <a:t>8-мәтін.</a:t>
                      </a:r>
                      <a:r>
                        <a:rPr lang="kk-KZ" sz="1000" spc="-35">
                          <a:latin typeface="Times New Roman"/>
                          <a:ea typeface="Times New Roman"/>
                        </a:rPr>
                        <a:t> </a:t>
                      </a:r>
                      <a:r>
                        <a:rPr lang="kk-KZ" sz="1000">
                          <a:latin typeface="Times New Roman"/>
                          <a:ea typeface="Times New Roman"/>
                        </a:rPr>
                        <a:t>Жастар</a:t>
                      </a:r>
                      <a:r>
                        <a:rPr lang="kk-KZ" sz="1000" spc="-10">
                          <a:latin typeface="Times New Roman"/>
                          <a:ea typeface="Times New Roman"/>
                        </a:rPr>
                        <a:t> </a:t>
                      </a:r>
                      <a:r>
                        <a:rPr lang="kk-KZ" sz="1000">
                          <a:latin typeface="Times New Roman"/>
                          <a:ea typeface="Times New Roman"/>
                        </a:rPr>
                        <a:t>жадына</a:t>
                      </a:r>
                      <a:r>
                        <a:rPr lang="kk-KZ" sz="1000" spc="-25">
                          <a:latin typeface="Times New Roman"/>
                          <a:ea typeface="Times New Roman"/>
                        </a:rPr>
                        <a:t> </a:t>
                      </a:r>
                      <a:r>
                        <a:rPr lang="kk-KZ" sz="1000">
                          <a:latin typeface="Times New Roman"/>
                          <a:ea typeface="Times New Roman"/>
                        </a:rPr>
                        <a:t>ғаламтор</a:t>
                      </a:r>
                      <a:r>
                        <a:rPr lang="kk-KZ" sz="1000" spc="-10">
                          <a:latin typeface="Times New Roman"/>
                          <a:ea typeface="Times New Roman"/>
                        </a:rPr>
                        <a:t> </a:t>
                      </a:r>
                      <a:r>
                        <a:rPr lang="kk-KZ" sz="1000">
                          <a:latin typeface="Times New Roman"/>
                          <a:ea typeface="Times New Roman"/>
                        </a:rPr>
                        <a:t>жау.</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5"/>
                        </a:lnSpc>
                        <a:spcBef>
                          <a:spcPts val="15"/>
                        </a:spcBef>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483">
                <a:tc>
                  <a:txBody>
                    <a:bodyPr/>
                    <a:lstStyle/>
                    <a:p>
                      <a:pPr marL="196215" marR="184150" algn="ctr">
                        <a:lnSpc>
                          <a:spcPts val="1615"/>
                        </a:lnSpc>
                        <a:spcBef>
                          <a:spcPts val="15"/>
                        </a:spcBef>
                        <a:spcAft>
                          <a:spcPts val="0"/>
                        </a:spcAft>
                      </a:pPr>
                      <a:r>
                        <a:rPr lang="kk-KZ" sz="1000">
                          <a:latin typeface="Times New Roman"/>
                          <a:ea typeface="Times New Roman"/>
                        </a:rPr>
                        <a:t>14</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5"/>
                        </a:lnSpc>
                        <a:spcBef>
                          <a:spcPts val="15"/>
                        </a:spcBef>
                        <a:spcAft>
                          <a:spcPts val="0"/>
                        </a:spcAft>
                      </a:pPr>
                      <a:r>
                        <a:rPr lang="kk-KZ" sz="1000">
                          <a:latin typeface="Times New Roman"/>
                          <a:ea typeface="Times New Roman"/>
                        </a:rPr>
                        <a:t>9-мәтін.</a:t>
                      </a:r>
                      <a:r>
                        <a:rPr lang="kk-KZ" sz="1000" spc="-35">
                          <a:latin typeface="Times New Roman"/>
                          <a:ea typeface="Times New Roman"/>
                        </a:rPr>
                        <a:t> </a:t>
                      </a:r>
                      <a:r>
                        <a:rPr lang="kk-KZ" sz="1000">
                          <a:latin typeface="Times New Roman"/>
                          <a:ea typeface="Times New Roman"/>
                        </a:rPr>
                        <a:t>Жадынама.</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5"/>
                        </a:lnSpc>
                        <a:spcBef>
                          <a:spcPts val="15"/>
                        </a:spcBef>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483">
                <a:tc>
                  <a:txBody>
                    <a:bodyPr/>
                    <a:lstStyle/>
                    <a:p>
                      <a:pPr marL="196215" marR="184150" algn="ctr">
                        <a:lnSpc>
                          <a:spcPts val="1630"/>
                        </a:lnSpc>
                        <a:spcAft>
                          <a:spcPts val="0"/>
                        </a:spcAft>
                      </a:pPr>
                      <a:r>
                        <a:rPr lang="kk-KZ" sz="1000">
                          <a:latin typeface="Times New Roman"/>
                          <a:ea typeface="Times New Roman"/>
                        </a:rPr>
                        <a:t>15</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30"/>
                        </a:lnSpc>
                        <a:spcAft>
                          <a:spcPts val="0"/>
                        </a:spcAft>
                      </a:pPr>
                      <a:r>
                        <a:rPr lang="kk-KZ" sz="1000">
                          <a:latin typeface="Times New Roman"/>
                          <a:ea typeface="Times New Roman"/>
                        </a:rPr>
                        <a:t>10-мәтін.</a:t>
                      </a:r>
                      <a:r>
                        <a:rPr lang="kk-KZ" sz="1000" spc="-20">
                          <a:latin typeface="Times New Roman"/>
                          <a:ea typeface="Times New Roman"/>
                        </a:rPr>
                        <a:t> </a:t>
                      </a:r>
                      <a:r>
                        <a:rPr lang="kk-KZ" sz="1000">
                          <a:latin typeface="Times New Roman"/>
                          <a:ea typeface="Times New Roman"/>
                        </a:rPr>
                        <a:t>Үнпарақ.</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30"/>
                        </a:lnSpc>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338">
                <a:tc>
                  <a:txBody>
                    <a:bodyPr/>
                    <a:lstStyle/>
                    <a:p>
                      <a:pPr marL="196215" marR="184150" algn="ctr">
                        <a:lnSpc>
                          <a:spcPts val="1610"/>
                        </a:lnSpc>
                        <a:spcAft>
                          <a:spcPts val="0"/>
                        </a:spcAft>
                      </a:pPr>
                      <a:r>
                        <a:rPr lang="kk-KZ" sz="1000">
                          <a:latin typeface="Times New Roman"/>
                          <a:ea typeface="Times New Roman"/>
                        </a:rPr>
                        <a:t>16</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0"/>
                        </a:lnSpc>
                        <a:spcAft>
                          <a:spcPts val="0"/>
                        </a:spcAft>
                      </a:pPr>
                      <a:r>
                        <a:rPr lang="kk-KZ" sz="1000">
                          <a:latin typeface="Times New Roman"/>
                          <a:ea typeface="Times New Roman"/>
                        </a:rPr>
                        <a:t>11-мәтін.</a:t>
                      </a:r>
                      <a:r>
                        <a:rPr lang="kk-KZ" sz="1000" spc="-25">
                          <a:latin typeface="Times New Roman"/>
                          <a:ea typeface="Times New Roman"/>
                        </a:rPr>
                        <a:t> </a:t>
                      </a:r>
                      <a:r>
                        <a:rPr lang="kk-KZ" sz="1000">
                          <a:latin typeface="Times New Roman"/>
                          <a:ea typeface="Times New Roman"/>
                        </a:rPr>
                        <a:t>Тағылым</a:t>
                      </a:r>
                      <a:r>
                        <a:rPr lang="kk-KZ" sz="1000" spc="-20">
                          <a:latin typeface="Times New Roman"/>
                          <a:ea typeface="Times New Roman"/>
                        </a:rPr>
                        <a:t> </a:t>
                      </a:r>
                      <a:r>
                        <a:rPr lang="kk-KZ" sz="1000">
                          <a:latin typeface="Times New Roman"/>
                          <a:ea typeface="Times New Roman"/>
                        </a:rPr>
                        <a:t>отбасынан</a:t>
                      </a:r>
                      <a:r>
                        <a:rPr lang="kk-KZ" sz="1000" spc="-30">
                          <a:latin typeface="Times New Roman"/>
                          <a:ea typeface="Times New Roman"/>
                        </a:rPr>
                        <a:t> </a:t>
                      </a:r>
                      <a:r>
                        <a:rPr lang="kk-KZ" sz="1000">
                          <a:latin typeface="Times New Roman"/>
                          <a:ea typeface="Times New Roman"/>
                        </a:rPr>
                        <a:t>басталады.</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0"/>
                        </a:lnSpc>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947">
                <a:tc>
                  <a:txBody>
                    <a:bodyPr/>
                    <a:lstStyle/>
                    <a:p>
                      <a:pPr marL="196215" marR="184150" algn="ctr">
                        <a:lnSpc>
                          <a:spcPts val="1615"/>
                        </a:lnSpc>
                        <a:spcBef>
                          <a:spcPts val="15"/>
                        </a:spcBef>
                        <a:spcAft>
                          <a:spcPts val="0"/>
                        </a:spcAft>
                      </a:pPr>
                      <a:r>
                        <a:rPr lang="kk-KZ" sz="1000">
                          <a:latin typeface="Times New Roman"/>
                          <a:ea typeface="Times New Roman"/>
                        </a:rPr>
                        <a:t>17</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5"/>
                        </a:lnSpc>
                        <a:spcBef>
                          <a:spcPts val="15"/>
                        </a:spcBef>
                        <a:spcAft>
                          <a:spcPts val="0"/>
                        </a:spcAft>
                      </a:pPr>
                      <a:r>
                        <a:rPr lang="kk-KZ" sz="1000">
                          <a:latin typeface="Times New Roman"/>
                          <a:ea typeface="Times New Roman"/>
                        </a:rPr>
                        <a:t>12-мәтін.</a:t>
                      </a:r>
                      <a:r>
                        <a:rPr lang="kk-KZ" sz="1000" spc="-15">
                          <a:latin typeface="Times New Roman"/>
                          <a:ea typeface="Times New Roman"/>
                        </a:rPr>
                        <a:t> </a:t>
                      </a:r>
                      <a:r>
                        <a:rPr lang="kk-KZ" sz="1000">
                          <a:latin typeface="Times New Roman"/>
                          <a:ea typeface="Times New Roman"/>
                        </a:rPr>
                        <a:t>Достық</a:t>
                      </a:r>
                      <a:r>
                        <a:rPr lang="kk-KZ" sz="1000" spc="-25">
                          <a:latin typeface="Times New Roman"/>
                          <a:ea typeface="Times New Roman"/>
                        </a:rPr>
                        <a:t> </a:t>
                      </a:r>
                      <a:r>
                        <a:rPr lang="kk-KZ" sz="1000">
                          <a:latin typeface="Times New Roman"/>
                          <a:ea typeface="Times New Roman"/>
                        </a:rPr>
                        <a:t>уақытпен</a:t>
                      </a:r>
                      <a:r>
                        <a:rPr lang="kk-KZ" sz="1000" spc="-25">
                          <a:latin typeface="Times New Roman"/>
                          <a:ea typeface="Times New Roman"/>
                        </a:rPr>
                        <a:t> </a:t>
                      </a:r>
                      <a:r>
                        <a:rPr lang="kk-KZ" sz="1000">
                          <a:latin typeface="Times New Roman"/>
                          <a:ea typeface="Times New Roman"/>
                        </a:rPr>
                        <a:t>сынала</a:t>
                      </a:r>
                      <a:r>
                        <a:rPr lang="kk-KZ" sz="1000" spc="-20">
                          <a:latin typeface="Times New Roman"/>
                          <a:ea typeface="Times New Roman"/>
                        </a:rPr>
                        <a:t> </a:t>
                      </a:r>
                      <a:r>
                        <a:rPr lang="kk-KZ" sz="1000">
                          <a:latin typeface="Times New Roman"/>
                          <a:ea typeface="Times New Roman"/>
                        </a:rPr>
                        <a:t>ма?</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5"/>
                        </a:lnSpc>
                        <a:spcBef>
                          <a:spcPts val="15"/>
                        </a:spcBef>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483">
                <a:tc>
                  <a:txBody>
                    <a:bodyPr/>
                    <a:lstStyle/>
                    <a:p>
                      <a:pPr marL="196215" marR="184150" algn="ctr">
                        <a:lnSpc>
                          <a:spcPts val="1615"/>
                        </a:lnSpc>
                        <a:spcBef>
                          <a:spcPts val="15"/>
                        </a:spcBef>
                        <a:spcAft>
                          <a:spcPts val="0"/>
                        </a:spcAft>
                      </a:pPr>
                      <a:r>
                        <a:rPr lang="kk-KZ" sz="1000">
                          <a:latin typeface="Times New Roman"/>
                          <a:ea typeface="Times New Roman"/>
                        </a:rPr>
                        <a:t>18</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5"/>
                        </a:lnSpc>
                        <a:spcBef>
                          <a:spcPts val="15"/>
                        </a:spcBef>
                        <a:spcAft>
                          <a:spcPts val="0"/>
                        </a:spcAft>
                      </a:pPr>
                      <a:r>
                        <a:rPr lang="kk-KZ" sz="1000">
                          <a:latin typeface="Times New Roman"/>
                          <a:ea typeface="Times New Roman"/>
                        </a:rPr>
                        <a:t>13-мәтін.</a:t>
                      </a:r>
                      <a:r>
                        <a:rPr lang="kk-KZ" sz="1000" spc="-15">
                          <a:latin typeface="Times New Roman"/>
                          <a:ea typeface="Times New Roman"/>
                        </a:rPr>
                        <a:t> </a:t>
                      </a:r>
                      <a:r>
                        <a:rPr lang="kk-KZ" sz="1000">
                          <a:latin typeface="Times New Roman"/>
                          <a:ea typeface="Times New Roman"/>
                        </a:rPr>
                        <a:t>Жарнама.</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5"/>
                        </a:lnSpc>
                        <a:spcBef>
                          <a:spcPts val="15"/>
                        </a:spcBef>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893">
                <a:tc>
                  <a:txBody>
                    <a:bodyPr/>
                    <a:lstStyle/>
                    <a:p>
                      <a:pPr marL="196215" marR="184150" algn="ctr">
                        <a:lnSpc>
                          <a:spcPts val="1720"/>
                        </a:lnSpc>
                        <a:spcAft>
                          <a:spcPts val="0"/>
                        </a:spcAft>
                      </a:pPr>
                      <a:r>
                        <a:rPr lang="kk-KZ" sz="1000">
                          <a:latin typeface="Times New Roman"/>
                          <a:ea typeface="Times New Roman"/>
                        </a:rPr>
                        <a:t>19</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marR="74295">
                        <a:lnSpc>
                          <a:spcPts val="1740"/>
                        </a:lnSpc>
                        <a:spcAft>
                          <a:spcPts val="0"/>
                        </a:spcAft>
                      </a:pPr>
                      <a:r>
                        <a:rPr lang="kk-KZ" sz="1000">
                          <a:latin typeface="Times New Roman"/>
                          <a:ea typeface="Times New Roman"/>
                        </a:rPr>
                        <a:t>14-мәтін. Қазақтардың ежелгі баспанасы – киіз</a:t>
                      </a:r>
                      <a:r>
                        <a:rPr lang="kk-KZ" sz="1000" spc="-365">
                          <a:latin typeface="Times New Roman"/>
                          <a:ea typeface="Times New Roman"/>
                        </a:rPr>
                        <a:t> </a:t>
                      </a:r>
                      <a:r>
                        <a:rPr lang="kk-KZ" sz="1000">
                          <a:latin typeface="Times New Roman"/>
                          <a:ea typeface="Times New Roman"/>
                        </a:rPr>
                        <a:t>үй.</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720"/>
                        </a:lnSpc>
                        <a:spcAft>
                          <a:spcPts val="0"/>
                        </a:spcAft>
                      </a:pPr>
                      <a:r>
                        <a:rPr lang="kk-KZ" sz="1000" dirty="0">
                          <a:latin typeface="Times New Roman"/>
                          <a:ea typeface="Times New Roman"/>
                        </a:rPr>
                        <a:t>1</a:t>
                      </a:r>
                      <a:endParaRPr lang="ru-RU" sz="9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Picture 2" descr="C:\Users\Олжас\Desktop\портфолио фон\01532.jpg"/>
          <p:cNvPicPr>
            <a:picLocks noGrp="1" noChangeAspect="1" noChangeArrowheads="1"/>
          </p:cNvPicPr>
          <p:nvPr>
            <p:ph idx="1"/>
          </p:nvPr>
        </p:nvPicPr>
        <p:blipFill>
          <a:blip r:embed="rId2" cstate="print"/>
          <a:srcRect l="37500"/>
          <a:stretch>
            <a:fillRect/>
          </a:stretch>
        </p:blipFill>
        <p:spPr bwMode="auto">
          <a:xfrm>
            <a:off x="0" y="0"/>
            <a:ext cx="9144000" cy="6858000"/>
          </a:xfrm>
          <a:prstGeom prst="rect">
            <a:avLst/>
          </a:prstGeom>
          <a:noFill/>
        </p:spPr>
      </p:pic>
      <p:sp>
        <p:nvSpPr>
          <p:cNvPr id="7" name="Прямоугольник 6"/>
          <p:cNvSpPr/>
          <p:nvPr/>
        </p:nvSpPr>
        <p:spPr>
          <a:xfrm>
            <a:off x="785786" y="785794"/>
            <a:ext cx="7072362" cy="461665"/>
          </a:xfrm>
          <a:prstGeom prst="rect">
            <a:avLst/>
          </a:prstGeom>
        </p:spPr>
        <p:txBody>
          <a:bodyPr wrap="square">
            <a:spAutoFit/>
          </a:bodyPr>
          <a:lstStyle/>
          <a:p>
            <a:r>
              <a:rPr lang="kk-KZ" sz="2400" b="1" i="1" dirty="0" smtClean="0">
                <a:solidFill>
                  <a:srgbClr val="FF0000"/>
                </a:solidFill>
                <a:latin typeface="Times New Roman" pitchFamily="18" charset="0"/>
                <a:cs typeface="Times New Roman" pitchFamily="18" charset="0"/>
              </a:rPr>
              <a:t> </a:t>
            </a:r>
            <a:endParaRPr lang="ru-RU" dirty="0">
              <a:solidFill>
                <a:srgbClr val="0000FF"/>
              </a:solidFill>
            </a:endParaRPr>
          </a:p>
        </p:txBody>
      </p:sp>
      <p:sp>
        <p:nvSpPr>
          <p:cNvPr id="12" name="Прямоугольник 11"/>
          <p:cNvSpPr/>
          <p:nvPr/>
        </p:nvSpPr>
        <p:spPr>
          <a:xfrm>
            <a:off x="251520" y="476673"/>
            <a:ext cx="8583960" cy="2954655"/>
          </a:xfrm>
          <a:prstGeom prst="rect">
            <a:avLst/>
          </a:prstGeom>
        </p:spPr>
        <p:txBody>
          <a:bodyPr wrap="square">
            <a:spAutoFit/>
          </a:bodyPr>
          <a:lstStyle/>
          <a:p>
            <a:r>
              <a:rPr lang="kk-KZ" sz="2000" b="1" dirty="0" smtClean="0"/>
              <a:t>«PIZA халықаралық зерттеуіне дайындық жоспары»</a:t>
            </a:r>
            <a:endParaRPr lang="ru-RU" sz="2000" dirty="0" smtClean="0"/>
          </a:p>
          <a:p>
            <a:r>
              <a:rPr lang="kk-KZ" sz="2000" b="1" dirty="0" smtClean="0"/>
              <a:t>Аптасына – 1 САҒАТ, БАРЛЫҒЫ – 34 САҒАТ</a:t>
            </a:r>
            <a:endParaRPr lang="kk-KZ" sz="3600" dirty="0" smtClean="0">
              <a:solidFill>
                <a:srgbClr val="0000FF"/>
              </a:solidFill>
              <a:latin typeface="Times New Roman" pitchFamily="18" charset="0"/>
              <a:cs typeface="Times New Roman" pitchFamily="18" charset="0"/>
            </a:endParaRPr>
          </a:p>
          <a:p>
            <a:endParaRPr lang="kk-KZ" sz="3600" b="1" dirty="0" smtClean="0">
              <a:solidFill>
                <a:srgbClr val="0000FF"/>
              </a:solidFill>
              <a:latin typeface="Times New Roman" pitchFamily="18" charset="0"/>
              <a:cs typeface="Times New Roman" pitchFamily="18" charset="0"/>
            </a:endParaRPr>
          </a:p>
          <a:p>
            <a:r>
              <a:rPr lang="kk-KZ" sz="3600" dirty="0" smtClean="0">
                <a:solidFill>
                  <a:srgbClr val="0000FF"/>
                </a:solidFill>
                <a:latin typeface="Times New Roman" pitchFamily="18" charset="0"/>
                <a:cs typeface="Times New Roman" pitchFamily="18" charset="0"/>
              </a:rPr>
              <a:t>                   </a:t>
            </a:r>
            <a:endParaRPr lang="ru-RU" sz="3600" dirty="0" smtClean="0">
              <a:solidFill>
                <a:srgbClr val="0000FF"/>
              </a:solidFill>
              <a:latin typeface="Times New Roman" pitchFamily="18" charset="0"/>
              <a:cs typeface="Times New Roman" pitchFamily="18" charset="0"/>
            </a:endParaRPr>
          </a:p>
          <a:p>
            <a:endParaRPr lang="kk-KZ" sz="2800" dirty="0" smtClean="0">
              <a:solidFill>
                <a:srgbClr val="0000FF"/>
              </a:solidFill>
              <a:latin typeface="Times New Roman" pitchFamily="18" charset="0"/>
              <a:cs typeface="Times New Roman" pitchFamily="18" charset="0"/>
            </a:endParaRPr>
          </a:p>
          <a:p>
            <a:endParaRPr lang="ru-RU" sz="2800" dirty="0" smtClean="0">
              <a:solidFill>
                <a:srgbClr val="0000FF"/>
              </a:solidFill>
              <a:latin typeface="Times New Roman" pitchFamily="18" charset="0"/>
              <a:cs typeface="Times New Roman" pitchFamily="18" charset="0"/>
            </a:endParaRPr>
          </a:p>
          <a:p>
            <a:r>
              <a:rPr lang="kk-KZ" b="1" i="1" dirty="0" smtClean="0">
                <a:solidFill>
                  <a:srgbClr val="0000FF"/>
                </a:solidFill>
                <a:latin typeface="Times New Roman" pitchFamily="18" charset="0"/>
                <a:cs typeface="Times New Roman" pitchFamily="18" charset="0"/>
              </a:rPr>
              <a:t>  </a:t>
            </a:r>
            <a:endParaRPr lang="ru-RU" dirty="0" smtClean="0">
              <a:solidFill>
                <a:srgbClr val="0000FF"/>
              </a:solidFill>
              <a:latin typeface="Times New Roman" pitchFamily="18" charset="0"/>
              <a:cs typeface="Times New Roman" pitchFamily="18" charset="0"/>
            </a:endParaRPr>
          </a:p>
        </p:txBody>
      </p:sp>
      <p:graphicFrame>
        <p:nvGraphicFramePr>
          <p:cNvPr id="6" name="Таблица 5"/>
          <p:cNvGraphicFramePr>
            <a:graphicFrameLocks noGrp="1"/>
          </p:cNvGraphicFramePr>
          <p:nvPr/>
        </p:nvGraphicFramePr>
        <p:xfrm>
          <a:off x="683568" y="1844824"/>
          <a:ext cx="7200800" cy="4397386"/>
        </p:xfrm>
        <a:graphic>
          <a:graphicData uri="http://schemas.openxmlformats.org/drawingml/2006/table">
            <a:tbl>
              <a:tblPr/>
              <a:tblGrid>
                <a:gridCol w="753923"/>
                <a:gridCol w="5000203"/>
                <a:gridCol w="1446674"/>
              </a:tblGrid>
              <a:tr h="185483">
                <a:tc>
                  <a:txBody>
                    <a:bodyPr/>
                    <a:lstStyle/>
                    <a:p>
                      <a:pPr marL="10160" algn="ctr">
                        <a:lnSpc>
                          <a:spcPts val="1615"/>
                        </a:lnSpc>
                        <a:spcBef>
                          <a:spcPts val="15"/>
                        </a:spcBef>
                        <a:spcAft>
                          <a:spcPts val="0"/>
                        </a:spcAft>
                      </a:pPr>
                      <a:r>
                        <a:rPr lang="kk-KZ" sz="1000" b="1">
                          <a:latin typeface="Times New Roman"/>
                          <a:ea typeface="Times New Roman"/>
                        </a:rPr>
                        <a:t>№</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567180" marR="1562100" algn="ctr">
                        <a:lnSpc>
                          <a:spcPts val="1615"/>
                        </a:lnSpc>
                        <a:spcBef>
                          <a:spcPts val="15"/>
                        </a:spcBef>
                        <a:spcAft>
                          <a:spcPts val="0"/>
                        </a:spcAft>
                      </a:pPr>
                      <a:r>
                        <a:rPr lang="kk-KZ" sz="1000" b="1">
                          <a:latin typeface="Times New Roman"/>
                          <a:ea typeface="Times New Roman"/>
                        </a:rPr>
                        <a:t>Мазмұны</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945" marR="63500" algn="ctr">
                        <a:lnSpc>
                          <a:spcPts val="1615"/>
                        </a:lnSpc>
                        <a:spcBef>
                          <a:spcPts val="15"/>
                        </a:spcBef>
                        <a:spcAft>
                          <a:spcPts val="0"/>
                        </a:spcAft>
                      </a:pPr>
                      <a:r>
                        <a:rPr lang="kk-KZ" sz="1000" b="1">
                          <a:latin typeface="Times New Roman"/>
                          <a:ea typeface="Times New Roman"/>
                        </a:rPr>
                        <a:t>Сағат</a:t>
                      </a:r>
                      <a:r>
                        <a:rPr lang="kk-KZ" sz="1000" b="1" spc="-10">
                          <a:latin typeface="Times New Roman"/>
                          <a:ea typeface="Times New Roman"/>
                        </a:rPr>
                        <a:t> </a:t>
                      </a:r>
                      <a:r>
                        <a:rPr lang="kk-KZ" sz="1000" b="1">
                          <a:latin typeface="Times New Roman"/>
                          <a:ea typeface="Times New Roman"/>
                        </a:rPr>
                        <a:t>саны</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947">
                <a:tc>
                  <a:txBody>
                    <a:bodyPr/>
                    <a:lstStyle/>
                    <a:p>
                      <a:pPr marL="5715" algn="ctr">
                        <a:lnSpc>
                          <a:spcPts val="1615"/>
                        </a:lnSpc>
                        <a:spcBef>
                          <a:spcPts val="15"/>
                        </a:spcBef>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5"/>
                        </a:lnSpc>
                        <a:spcBef>
                          <a:spcPts val="15"/>
                        </a:spcBef>
                        <a:spcAft>
                          <a:spcPts val="0"/>
                        </a:spcAft>
                      </a:pPr>
                      <a:r>
                        <a:rPr lang="kk-KZ" sz="1000">
                          <a:latin typeface="Times New Roman"/>
                          <a:ea typeface="Times New Roman"/>
                        </a:rPr>
                        <a:t>Кіріспе.</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5"/>
                        </a:lnSpc>
                        <a:spcBef>
                          <a:spcPts val="15"/>
                        </a:spcBef>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483">
                <a:tc>
                  <a:txBody>
                    <a:bodyPr/>
                    <a:lstStyle/>
                    <a:p>
                      <a:pPr marL="5715" algn="ctr">
                        <a:lnSpc>
                          <a:spcPts val="1630"/>
                        </a:lnSpc>
                        <a:spcAft>
                          <a:spcPts val="0"/>
                        </a:spcAft>
                      </a:pPr>
                      <a:r>
                        <a:rPr lang="kk-KZ" sz="1000">
                          <a:latin typeface="Times New Roman"/>
                          <a:ea typeface="Times New Roman"/>
                        </a:rPr>
                        <a:t>2</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30"/>
                        </a:lnSpc>
                        <a:spcAft>
                          <a:spcPts val="0"/>
                        </a:spcAft>
                      </a:pPr>
                      <a:r>
                        <a:rPr lang="kk-KZ" sz="1000">
                          <a:latin typeface="Times New Roman"/>
                          <a:ea typeface="Times New Roman"/>
                        </a:rPr>
                        <a:t>PISA</a:t>
                      </a:r>
                      <a:r>
                        <a:rPr lang="kk-KZ" sz="1000" spc="-20">
                          <a:latin typeface="Times New Roman"/>
                          <a:ea typeface="Times New Roman"/>
                        </a:rPr>
                        <a:t> </a:t>
                      </a:r>
                      <a:r>
                        <a:rPr lang="kk-KZ" sz="1000">
                          <a:latin typeface="Times New Roman"/>
                          <a:ea typeface="Times New Roman"/>
                        </a:rPr>
                        <a:t>халықаралық</a:t>
                      </a:r>
                      <a:r>
                        <a:rPr lang="kk-KZ" sz="1000" spc="-25">
                          <a:latin typeface="Times New Roman"/>
                          <a:ea typeface="Times New Roman"/>
                        </a:rPr>
                        <a:t> </a:t>
                      </a:r>
                      <a:r>
                        <a:rPr lang="kk-KZ" sz="1000">
                          <a:latin typeface="Times New Roman"/>
                          <a:ea typeface="Times New Roman"/>
                        </a:rPr>
                        <a:t>зерттеуі.</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30"/>
                        </a:lnSpc>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338">
                <a:tc>
                  <a:txBody>
                    <a:bodyPr/>
                    <a:lstStyle/>
                    <a:p>
                      <a:pPr marL="5715" algn="ctr">
                        <a:lnSpc>
                          <a:spcPts val="1610"/>
                        </a:lnSpc>
                        <a:spcAft>
                          <a:spcPts val="0"/>
                        </a:spcAft>
                      </a:pPr>
                      <a:r>
                        <a:rPr lang="kk-KZ" sz="1000">
                          <a:latin typeface="Times New Roman"/>
                          <a:ea typeface="Times New Roman"/>
                        </a:rPr>
                        <a:t>3</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0"/>
                        </a:lnSpc>
                        <a:spcAft>
                          <a:spcPts val="0"/>
                        </a:spcAft>
                      </a:pPr>
                      <a:r>
                        <a:rPr lang="kk-KZ" sz="1000">
                          <a:latin typeface="Times New Roman"/>
                          <a:ea typeface="Times New Roman"/>
                        </a:rPr>
                        <a:t>PISA</a:t>
                      </a:r>
                      <a:r>
                        <a:rPr lang="kk-KZ" sz="1000" spc="-40">
                          <a:latin typeface="Times New Roman"/>
                          <a:ea typeface="Times New Roman"/>
                        </a:rPr>
                        <a:t> </a:t>
                      </a:r>
                      <a:r>
                        <a:rPr lang="kk-KZ" sz="1000">
                          <a:latin typeface="Times New Roman"/>
                          <a:ea typeface="Times New Roman"/>
                        </a:rPr>
                        <a:t>тест</a:t>
                      </a:r>
                      <a:r>
                        <a:rPr lang="kk-KZ" sz="1000" spc="-25">
                          <a:latin typeface="Times New Roman"/>
                          <a:ea typeface="Times New Roman"/>
                        </a:rPr>
                        <a:t> </a:t>
                      </a:r>
                      <a:r>
                        <a:rPr lang="kk-KZ" sz="1000">
                          <a:latin typeface="Times New Roman"/>
                          <a:ea typeface="Times New Roman"/>
                        </a:rPr>
                        <a:t>тапсырмаларының</a:t>
                      </a:r>
                      <a:r>
                        <a:rPr lang="kk-KZ" sz="1000" spc="-35">
                          <a:latin typeface="Times New Roman"/>
                          <a:ea typeface="Times New Roman"/>
                        </a:rPr>
                        <a:t> </a:t>
                      </a:r>
                      <a:r>
                        <a:rPr lang="kk-KZ" sz="1000">
                          <a:latin typeface="Times New Roman"/>
                          <a:ea typeface="Times New Roman"/>
                        </a:rPr>
                        <a:t>құрылымы.</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0"/>
                        </a:lnSpc>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483">
                <a:tc>
                  <a:txBody>
                    <a:bodyPr/>
                    <a:lstStyle/>
                    <a:p>
                      <a:pPr marL="5715" algn="ctr">
                        <a:lnSpc>
                          <a:spcPts val="1615"/>
                        </a:lnSpc>
                        <a:spcBef>
                          <a:spcPts val="15"/>
                        </a:spcBef>
                        <a:spcAft>
                          <a:spcPts val="0"/>
                        </a:spcAft>
                      </a:pPr>
                      <a:r>
                        <a:rPr lang="kk-KZ" sz="1000">
                          <a:latin typeface="Times New Roman"/>
                          <a:ea typeface="Times New Roman"/>
                        </a:rPr>
                        <a:t>4</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5"/>
                        </a:lnSpc>
                        <a:spcBef>
                          <a:spcPts val="15"/>
                        </a:spcBef>
                        <a:spcAft>
                          <a:spcPts val="0"/>
                        </a:spcAft>
                      </a:pPr>
                      <a:r>
                        <a:rPr lang="kk-KZ" sz="1000">
                          <a:latin typeface="Times New Roman"/>
                          <a:ea typeface="Times New Roman"/>
                        </a:rPr>
                        <a:t>Оқу</a:t>
                      </a:r>
                      <a:r>
                        <a:rPr lang="kk-KZ" sz="1000" spc="-30">
                          <a:latin typeface="Times New Roman"/>
                          <a:ea typeface="Times New Roman"/>
                        </a:rPr>
                        <a:t> </a:t>
                      </a:r>
                      <a:r>
                        <a:rPr lang="kk-KZ" sz="1000">
                          <a:latin typeface="Times New Roman"/>
                          <a:ea typeface="Times New Roman"/>
                        </a:rPr>
                        <a:t>сауаттылығы.</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5"/>
                        </a:lnSpc>
                        <a:spcBef>
                          <a:spcPts val="15"/>
                        </a:spcBef>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483">
                <a:tc>
                  <a:txBody>
                    <a:bodyPr/>
                    <a:lstStyle/>
                    <a:p>
                      <a:pPr marL="5715" algn="ctr">
                        <a:lnSpc>
                          <a:spcPts val="1615"/>
                        </a:lnSpc>
                        <a:spcBef>
                          <a:spcPts val="15"/>
                        </a:spcBef>
                        <a:spcAft>
                          <a:spcPts val="0"/>
                        </a:spcAft>
                      </a:pPr>
                      <a:r>
                        <a:rPr lang="kk-KZ" sz="1000">
                          <a:latin typeface="Times New Roman"/>
                          <a:ea typeface="Times New Roman"/>
                        </a:rPr>
                        <a:t>5</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5"/>
                        </a:lnSpc>
                        <a:spcBef>
                          <a:spcPts val="15"/>
                        </a:spcBef>
                        <a:spcAft>
                          <a:spcPts val="0"/>
                        </a:spcAft>
                      </a:pPr>
                      <a:r>
                        <a:rPr lang="kk-KZ" sz="1000">
                          <a:latin typeface="Times New Roman"/>
                          <a:ea typeface="Times New Roman"/>
                        </a:rPr>
                        <a:t>Мәтін</a:t>
                      </a:r>
                      <a:r>
                        <a:rPr lang="kk-KZ" sz="1000" spc="-10">
                          <a:latin typeface="Times New Roman"/>
                          <a:ea typeface="Times New Roman"/>
                        </a:rPr>
                        <a:t> </a:t>
                      </a:r>
                      <a:r>
                        <a:rPr lang="kk-KZ" sz="1000">
                          <a:latin typeface="Times New Roman"/>
                          <a:ea typeface="Times New Roman"/>
                        </a:rPr>
                        <a:t>және</a:t>
                      </a:r>
                      <a:r>
                        <a:rPr lang="kk-KZ" sz="1000" spc="-20">
                          <a:latin typeface="Times New Roman"/>
                          <a:ea typeface="Times New Roman"/>
                        </a:rPr>
                        <a:t> </a:t>
                      </a:r>
                      <a:r>
                        <a:rPr lang="kk-KZ" sz="1000">
                          <a:latin typeface="Times New Roman"/>
                          <a:ea typeface="Times New Roman"/>
                        </a:rPr>
                        <a:t>мәтін</a:t>
                      </a:r>
                      <a:r>
                        <a:rPr lang="kk-KZ" sz="1000" spc="-5">
                          <a:latin typeface="Times New Roman"/>
                          <a:ea typeface="Times New Roman"/>
                        </a:rPr>
                        <a:t> </a:t>
                      </a:r>
                      <a:r>
                        <a:rPr lang="kk-KZ" sz="1000">
                          <a:latin typeface="Times New Roman"/>
                          <a:ea typeface="Times New Roman"/>
                        </a:rPr>
                        <a:t>типтері.</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5"/>
                        </a:lnSpc>
                        <a:spcBef>
                          <a:spcPts val="15"/>
                        </a:spcBef>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893">
                <a:tc>
                  <a:txBody>
                    <a:bodyPr/>
                    <a:lstStyle/>
                    <a:p>
                      <a:pPr marL="5715" algn="ctr">
                        <a:lnSpc>
                          <a:spcPts val="1720"/>
                        </a:lnSpc>
                        <a:spcAft>
                          <a:spcPts val="0"/>
                        </a:spcAft>
                      </a:pPr>
                      <a:r>
                        <a:rPr lang="kk-KZ" sz="1000">
                          <a:latin typeface="Times New Roman"/>
                          <a:ea typeface="Times New Roman"/>
                        </a:rPr>
                        <a:t>6</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marR="1049655">
                        <a:lnSpc>
                          <a:spcPts val="1740"/>
                        </a:lnSpc>
                        <a:spcAft>
                          <a:spcPts val="0"/>
                        </a:spcAft>
                      </a:pPr>
                      <a:r>
                        <a:rPr lang="kk-KZ" sz="1000">
                          <a:latin typeface="Times New Roman"/>
                          <a:ea typeface="Times New Roman"/>
                        </a:rPr>
                        <a:t>Оқу сауаттылығы бойынша үлгілік</a:t>
                      </a:r>
                      <a:r>
                        <a:rPr lang="kk-KZ" sz="1000" spc="-360">
                          <a:latin typeface="Times New Roman"/>
                          <a:ea typeface="Times New Roman"/>
                        </a:rPr>
                        <a:t> </a:t>
                      </a:r>
                      <a:r>
                        <a:rPr lang="kk-KZ" sz="1000">
                          <a:latin typeface="Times New Roman"/>
                          <a:ea typeface="Times New Roman"/>
                        </a:rPr>
                        <a:t>тапсырмалар.</a:t>
                      </a:r>
                      <a:r>
                        <a:rPr lang="kk-KZ" sz="1000" spc="365">
                          <a:latin typeface="Times New Roman"/>
                          <a:ea typeface="Times New Roman"/>
                        </a:rPr>
                        <a:t> </a:t>
                      </a:r>
                      <a:r>
                        <a:rPr lang="kk-KZ" sz="1000">
                          <a:latin typeface="Times New Roman"/>
                          <a:ea typeface="Times New Roman"/>
                        </a:rPr>
                        <a:t>1-мәтін.</a:t>
                      </a:r>
                      <a:r>
                        <a:rPr lang="kk-KZ" sz="1000" spc="-5">
                          <a:latin typeface="Times New Roman"/>
                          <a:ea typeface="Times New Roman"/>
                        </a:rPr>
                        <a:t> </a:t>
                      </a:r>
                      <a:r>
                        <a:rPr lang="kk-KZ" sz="1000">
                          <a:latin typeface="Times New Roman"/>
                          <a:ea typeface="Times New Roman"/>
                        </a:rPr>
                        <a:t>Бақыт.</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720"/>
                        </a:lnSpc>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266">
                <a:tc>
                  <a:txBody>
                    <a:bodyPr/>
                    <a:lstStyle/>
                    <a:p>
                      <a:pPr marL="5715" algn="ctr">
                        <a:lnSpc>
                          <a:spcPts val="1600"/>
                        </a:lnSpc>
                        <a:spcAft>
                          <a:spcPts val="0"/>
                        </a:spcAft>
                      </a:pPr>
                      <a:r>
                        <a:rPr lang="kk-KZ" sz="1000">
                          <a:latin typeface="Times New Roman"/>
                          <a:ea typeface="Times New Roman"/>
                        </a:rPr>
                        <a:t>7</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00"/>
                        </a:lnSpc>
                        <a:spcAft>
                          <a:spcPts val="0"/>
                        </a:spcAft>
                      </a:pPr>
                      <a:r>
                        <a:rPr lang="kk-KZ" sz="1000">
                          <a:latin typeface="Times New Roman"/>
                          <a:ea typeface="Times New Roman"/>
                        </a:rPr>
                        <a:t>2-мәтін.</a:t>
                      </a:r>
                      <a:r>
                        <a:rPr lang="kk-KZ" sz="1000" spc="-40">
                          <a:latin typeface="Times New Roman"/>
                          <a:ea typeface="Times New Roman"/>
                        </a:rPr>
                        <a:t> </a:t>
                      </a:r>
                      <a:r>
                        <a:rPr lang="kk-KZ" sz="1000">
                          <a:latin typeface="Times New Roman"/>
                          <a:ea typeface="Times New Roman"/>
                        </a:rPr>
                        <a:t>Табиғатты</a:t>
                      </a:r>
                      <a:r>
                        <a:rPr lang="kk-KZ" sz="1000" spc="-25">
                          <a:latin typeface="Times New Roman"/>
                          <a:ea typeface="Times New Roman"/>
                        </a:rPr>
                        <a:t> </a:t>
                      </a:r>
                      <a:r>
                        <a:rPr lang="kk-KZ" sz="1000">
                          <a:latin typeface="Times New Roman"/>
                          <a:ea typeface="Times New Roman"/>
                        </a:rPr>
                        <a:t>сақтау</a:t>
                      </a:r>
                      <a:r>
                        <a:rPr lang="kk-KZ" sz="1000" spc="5">
                          <a:latin typeface="Times New Roman"/>
                          <a:ea typeface="Times New Roman"/>
                        </a:rPr>
                        <a:t> </a:t>
                      </a:r>
                      <a:r>
                        <a:rPr lang="kk-KZ" sz="1000">
                          <a:latin typeface="Times New Roman"/>
                          <a:ea typeface="Times New Roman"/>
                        </a:rPr>
                        <a:t>–</a:t>
                      </a:r>
                      <a:r>
                        <a:rPr lang="kk-KZ" sz="1000" spc="-10">
                          <a:latin typeface="Times New Roman"/>
                          <a:ea typeface="Times New Roman"/>
                        </a:rPr>
                        <a:t> </a:t>
                      </a:r>
                      <a:r>
                        <a:rPr lang="kk-KZ" sz="1000">
                          <a:latin typeface="Times New Roman"/>
                          <a:ea typeface="Times New Roman"/>
                        </a:rPr>
                        <a:t>болашақты</a:t>
                      </a:r>
                      <a:r>
                        <a:rPr lang="kk-KZ" sz="1000" spc="-25">
                          <a:latin typeface="Times New Roman"/>
                          <a:ea typeface="Times New Roman"/>
                        </a:rPr>
                        <a:t> </a:t>
                      </a:r>
                      <a:r>
                        <a:rPr lang="kk-KZ" sz="1000">
                          <a:latin typeface="Times New Roman"/>
                          <a:ea typeface="Times New Roman"/>
                        </a:rPr>
                        <a:t>сақтау.</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00"/>
                        </a:lnSpc>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02">
                <a:tc>
                  <a:txBody>
                    <a:bodyPr/>
                    <a:lstStyle/>
                    <a:p>
                      <a:pPr marL="5715" algn="ctr">
                        <a:lnSpc>
                          <a:spcPts val="1610"/>
                        </a:lnSpc>
                        <a:spcAft>
                          <a:spcPts val="0"/>
                        </a:spcAft>
                      </a:pPr>
                      <a:r>
                        <a:rPr lang="kk-KZ" sz="1000">
                          <a:latin typeface="Times New Roman"/>
                          <a:ea typeface="Times New Roman"/>
                        </a:rPr>
                        <a:t>8</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0"/>
                        </a:lnSpc>
                        <a:spcAft>
                          <a:spcPts val="0"/>
                        </a:spcAft>
                      </a:pPr>
                      <a:r>
                        <a:rPr lang="kk-KZ" sz="1000">
                          <a:latin typeface="Times New Roman"/>
                          <a:ea typeface="Times New Roman"/>
                        </a:rPr>
                        <a:t>3-мәтін.</a:t>
                      </a:r>
                      <a:r>
                        <a:rPr lang="kk-KZ" sz="1000" spc="-50">
                          <a:latin typeface="Times New Roman"/>
                          <a:ea typeface="Times New Roman"/>
                        </a:rPr>
                        <a:t> </a:t>
                      </a:r>
                      <a:r>
                        <a:rPr lang="kk-KZ" sz="1000">
                          <a:latin typeface="Times New Roman"/>
                          <a:ea typeface="Times New Roman"/>
                        </a:rPr>
                        <a:t>Болашақ</a:t>
                      </a:r>
                      <a:r>
                        <a:rPr lang="kk-KZ" sz="1000" spc="-25">
                          <a:latin typeface="Times New Roman"/>
                          <a:ea typeface="Times New Roman"/>
                        </a:rPr>
                        <a:t> </a:t>
                      </a:r>
                      <a:r>
                        <a:rPr lang="kk-KZ" sz="1000">
                          <a:latin typeface="Times New Roman"/>
                          <a:ea typeface="Times New Roman"/>
                        </a:rPr>
                        <a:t>–</a:t>
                      </a:r>
                      <a:r>
                        <a:rPr lang="kk-KZ" sz="1000" spc="-20">
                          <a:latin typeface="Times New Roman"/>
                          <a:ea typeface="Times New Roman"/>
                        </a:rPr>
                        <a:t> </a:t>
                      </a:r>
                      <a:r>
                        <a:rPr lang="kk-KZ" sz="1000">
                          <a:latin typeface="Times New Roman"/>
                          <a:ea typeface="Times New Roman"/>
                        </a:rPr>
                        <a:t>ғаламтор-журналистикада.</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0"/>
                        </a:lnSpc>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483">
                <a:tc>
                  <a:txBody>
                    <a:bodyPr/>
                    <a:lstStyle/>
                    <a:p>
                      <a:pPr marL="5715" algn="ctr">
                        <a:lnSpc>
                          <a:spcPts val="1615"/>
                        </a:lnSpc>
                        <a:spcBef>
                          <a:spcPts val="15"/>
                        </a:spcBef>
                        <a:spcAft>
                          <a:spcPts val="0"/>
                        </a:spcAft>
                      </a:pPr>
                      <a:r>
                        <a:rPr lang="kk-KZ" sz="1000">
                          <a:latin typeface="Times New Roman"/>
                          <a:ea typeface="Times New Roman"/>
                        </a:rPr>
                        <a:t>9</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5"/>
                        </a:lnSpc>
                        <a:spcBef>
                          <a:spcPts val="15"/>
                        </a:spcBef>
                        <a:spcAft>
                          <a:spcPts val="0"/>
                        </a:spcAft>
                      </a:pPr>
                      <a:r>
                        <a:rPr lang="kk-KZ" sz="1000">
                          <a:latin typeface="Times New Roman"/>
                          <a:ea typeface="Times New Roman"/>
                        </a:rPr>
                        <a:t>4-мәтін.</a:t>
                      </a:r>
                      <a:r>
                        <a:rPr lang="kk-KZ" sz="1000" spc="-40">
                          <a:latin typeface="Times New Roman"/>
                          <a:ea typeface="Times New Roman"/>
                        </a:rPr>
                        <a:t> </a:t>
                      </a:r>
                      <a:r>
                        <a:rPr lang="kk-KZ" sz="1000">
                          <a:latin typeface="Times New Roman"/>
                          <a:ea typeface="Times New Roman"/>
                        </a:rPr>
                        <a:t>Болашақтың</a:t>
                      </a:r>
                      <a:r>
                        <a:rPr lang="kk-KZ" sz="1000" spc="-35">
                          <a:latin typeface="Times New Roman"/>
                          <a:ea typeface="Times New Roman"/>
                        </a:rPr>
                        <a:t> </a:t>
                      </a:r>
                      <a:r>
                        <a:rPr lang="kk-KZ" sz="1000">
                          <a:latin typeface="Times New Roman"/>
                          <a:ea typeface="Times New Roman"/>
                        </a:rPr>
                        <a:t>мамандықтары.</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5"/>
                        </a:lnSpc>
                        <a:spcBef>
                          <a:spcPts val="15"/>
                        </a:spcBef>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483">
                <a:tc>
                  <a:txBody>
                    <a:bodyPr/>
                    <a:lstStyle/>
                    <a:p>
                      <a:pPr marL="196215" marR="184150" algn="ctr">
                        <a:lnSpc>
                          <a:spcPts val="1615"/>
                        </a:lnSpc>
                        <a:spcBef>
                          <a:spcPts val="15"/>
                        </a:spcBef>
                        <a:spcAft>
                          <a:spcPts val="0"/>
                        </a:spcAft>
                      </a:pPr>
                      <a:r>
                        <a:rPr lang="kk-KZ" sz="1000">
                          <a:latin typeface="Times New Roman"/>
                          <a:ea typeface="Times New Roman"/>
                        </a:rPr>
                        <a:t>10</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5"/>
                        </a:lnSpc>
                        <a:spcBef>
                          <a:spcPts val="15"/>
                        </a:spcBef>
                        <a:spcAft>
                          <a:spcPts val="0"/>
                        </a:spcAft>
                      </a:pPr>
                      <a:r>
                        <a:rPr lang="kk-KZ" sz="1000">
                          <a:latin typeface="Times New Roman"/>
                          <a:ea typeface="Times New Roman"/>
                        </a:rPr>
                        <a:t>5-мәтін.</a:t>
                      </a:r>
                      <a:r>
                        <a:rPr lang="kk-KZ" sz="1000" spc="-30">
                          <a:latin typeface="Times New Roman"/>
                          <a:ea typeface="Times New Roman"/>
                        </a:rPr>
                        <a:t> </a:t>
                      </a:r>
                      <a:r>
                        <a:rPr lang="kk-KZ" sz="1000">
                          <a:latin typeface="Times New Roman"/>
                          <a:ea typeface="Times New Roman"/>
                        </a:rPr>
                        <a:t>Роботтар</a:t>
                      </a:r>
                      <a:r>
                        <a:rPr lang="kk-KZ" sz="1000" spc="-25">
                          <a:latin typeface="Times New Roman"/>
                          <a:ea typeface="Times New Roman"/>
                        </a:rPr>
                        <a:t> </a:t>
                      </a:r>
                      <a:r>
                        <a:rPr lang="kk-KZ" sz="1000">
                          <a:latin typeface="Times New Roman"/>
                          <a:ea typeface="Times New Roman"/>
                        </a:rPr>
                        <a:t>әлемі.</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5"/>
                        </a:lnSpc>
                        <a:spcBef>
                          <a:spcPts val="15"/>
                        </a:spcBef>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947">
                <a:tc>
                  <a:txBody>
                    <a:bodyPr/>
                    <a:lstStyle/>
                    <a:p>
                      <a:pPr marL="196215" marR="184150" algn="ctr">
                        <a:lnSpc>
                          <a:spcPts val="1630"/>
                        </a:lnSpc>
                        <a:spcAft>
                          <a:spcPts val="0"/>
                        </a:spcAft>
                      </a:pPr>
                      <a:r>
                        <a:rPr lang="kk-KZ" sz="1000">
                          <a:latin typeface="Times New Roman"/>
                          <a:ea typeface="Times New Roman"/>
                        </a:rPr>
                        <a:t>11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30"/>
                        </a:lnSpc>
                        <a:spcAft>
                          <a:spcPts val="0"/>
                        </a:spcAft>
                      </a:pPr>
                      <a:r>
                        <a:rPr lang="kk-KZ" sz="1000">
                          <a:latin typeface="Times New Roman"/>
                          <a:ea typeface="Times New Roman"/>
                        </a:rPr>
                        <a:t>6-мәтін.</a:t>
                      </a:r>
                      <a:r>
                        <a:rPr lang="kk-KZ" sz="1000" spc="-40">
                          <a:latin typeface="Times New Roman"/>
                          <a:ea typeface="Times New Roman"/>
                        </a:rPr>
                        <a:t> </a:t>
                      </a:r>
                      <a:r>
                        <a:rPr lang="kk-KZ" sz="1000">
                          <a:latin typeface="Times New Roman"/>
                          <a:ea typeface="Times New Roman"/>
                        </a:rPr>
                        <a:t>Ғаламтор</a:t>
                      </a:r>
                      <a:r>
                        <a:rPr lang="kk-KZ" sz="1000" spc="-10">
                          <a:latin typeface="Times New Roman"/>
                          <a:ea typeface="Times New Roman"/>
                        </a:rPr>
                        <a:t> </a:t>
                      </a:r>
                      <a:r>
                        <a:rPr lang="kk-KZ" sz="1000">
                          <a:latin typeface="Times New Roman"/>
                          <a:ea typeface="Times New Roman"/>
                        </a:rPr>
                        <a:t>ғаламаты.</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30"/>
                        </a:lnSpc>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338">
                <a:tc>
                  <a:txBody>
                    <a:bodyPr/>
                    <a:lstStyle/>
                    <a:p>
                      <a:pPr marL="196215" marR="184150" algn="ctr">
                        <a:lnSpc>
                          <a:spcPts val="1610"/>
                        </a:lnSpc>
                        <a:spcAft>
                          <a:spcPts val="0"/>
                        </a:spcAft>
                      </a:pPr>
                      <a:r>
                        <a:rPr lang="kk-KZ" sz="1000">
                          <a:latin typeface="Times New Roman"/>
                          <a:ea typeface="Times New Roman"/>
                        </a:rPr>
                        <a:t>12</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0"/>
                        </a:lnSpc>
                        <a:spcAft>
                          <a:spcPts val="0"/>
                        </a:spcAft>
                      </a:pPr>
                      <a:r>
                        <a:rPr lang="kk-KZ" sz="1000">
                          <a:latin typeface="Times New Roman"/>
                          <a:ea typeface="Times New Roman"/>
                        </a:rPr>
                        <a:t>7-мәтін.</a:t>
                      </a:r>
                      <a:r>
                        <a:rPr lang="kk-KZ" sz="1000" spc="-35">
                          <a:latin typeface="Times New Roman"/>
                          <a:ea typeface="Times New Roman"/>
                        </a:rPr>
                        <a:t> </a:t>
                      </a:r>
                      <a:r>
                        <a:rPr lang="kk-KZ" sz="1000">
                          <a:latin typeface="Times New Roman"/>
                          <a:ea typeface="Times New Roman"/>
                        </a:rPr>
                        <a:t>Цифрлық</a:t>
                      </a:r>
                      <a:r>
                        <a:rPr lang="kk-KZ" sz="1000" spc="-25">
                          <a:latin typeface="Times New Roman"/>
                          <a:ea typeface="Times New Roman"/>
                        </a:rPr>
                        <a:t> </a:t>
                      </a:r>
                      <a:r>
                        <a:rPr lang="kk-KZ" sz="1000">
                          <a:latin typeface="Times New Roman"/>
                          <a:ea typeface="Times New Roman"/>
                        </a:rPr>
                        <a:t>инфрақұрылым.</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0"/>
                        </a:lnSpc>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947">
                <a:tc>
                  <a:txBody>
                    <a:bodyPr/>
                    <a:lstStyle/>
                    <a:p>
                      <a:pPr marL="196215" marR="184150" algn="ctr">
                        <a:lnSpc>
                          <a:spcPts val="1615"/>
                        </a:lnSpc>
                        <a:spcBef>
                          <a:spcPts val="15"/>
                        </a:spcBef>
                        <a:spcAft>
                          <a:spcPts val="0"/>
                        </a:spcAft>
                      </a:pPr>
                      <a:r>
                        <a:rPr lang="kk-KZ" sz="1000">
                          <a:latin typeface="Times New Roman"/>
                          <a:ea typeface="Times New Roman"/>
                        </a:rPr>
                        <a:t>13</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5"/>
                        </a:lnSpc>
                        <a:spcBef>
                          <a:spcPts val="15"/>
                        </a:spcBef>
                        <a:spcAft>
                          <a:spcPts val="0"/>
                        </a:spcAft>
                      </a:pPr>
                      <a:r>
                        <a:rPr lang="kk-KZ" sz="1000">
                          <a:latin typeface="Times New Roman"/>
                          <a:ea typeface="Times New Roman"/>
                        </a:rPr>
                        <a:t>8-мәтін.</a:t>
                      </a:r>
                      <a:r>
                        <a:rPr lang="kk-KZ" sz="1000" spc="-35">
                          <a:latin typeface="Times New Roman"/>
                          <a:ea typeface="Times New Roman"/>
                        </a:rPr>
                        <a:t> </a:t>
                      </a:r>
                      <a:r>
                        <a:rPr lang="kk-KZ" sz="1000">
                          <a:latin typeface="Times New Roman"/>
                          <a:ea typeface="Times New Roman"/>
                        </a:rPr>
                        <a:t>Жастар</a:t>
                      </a:r>
                      <a:r>
                        <a:rPr lang="kk-KZ" sz="1000" spc="-10">
                          <a:latin typeface="Times New Roman"/>
                          <a:ea typeface="Times New Roman"/>
                        </a:rPr>
                        <a:t> </a:t>
                      </a:r>
                      <a:r>
                        <a:rPr lang="kk-KZ" sz="1000">
                          <a:latin typeface="Times New Roman"/>
                          <a:ea typeface="Times New Roman"/>
                        </a:rPr>
                        <a:t>жадына</a:t>
                      </a:r>
                      <a:r>
                        <a:rPr lang="kk-KZ" sz="1000" spc="-25">
                          <a:latin typeface="Times New Roman"/>
                          <a:ea typeface="Times New Roman"/>
                        </a:rPr>
                        <a:t> </a:t>
                      </a:r>
                      <a:r>
                        <a:rPr lang="kk-KZ" sz="1000">
                          <a:latin typeface="Times New Roman"/>
                          <a:ea typeface="Times New Roman"/>
                        </a:rPr>
                        <a:t>ғаламтор</a:t>
                      </a:r>
                      <a:r>
                        <a:rPr lang="kk-KZ" sz="1000" spc="-10">
                          <a:latin typeface="Times New Roman"/>
                          <a:ea typeface="Times New Roman"/>
                        </a:rPr>
                        <a:t> </a:t>
                      </a:r>
                      <a:r>
                        <a:rPr lang="kk-KZ" sz="1000">
                          <a:latin typeface="Times New Roman"/>
                          <a:ea typeface="Times New Roman"/>
                        </a:rPr>
                        <a:t>жау.</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5"/>
                        </a:lnSpc>
                        <a:spcBef>
                          <a:spcPts val="15"/>
                        </a:spcBef>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483">
                <a:tc>
                  <a:txBody>
                    <a:bodyPr/>
                    <a:lstStyle/>
                    <a:p>
                      <a:pPr marL="196215" marR="184150" algn="ctr">
                        <a:lnSpc>
                          <a:spcPts val="1615"/>
                        </a:lnSpc>
                        <a:spcBef>
                          <a:spcPts val="15"/>
                        </a:spcBef>
                        <a:spcAft>
                          <a:spcPts val="0"/>
                        </a:spcAft>
                      </a:pPr>
                      <a:r>
                        <a:rPr lang="kk-KZ" sz="1000">
                          <a:latin typeface="Times New Roman"/>
                          <a:ea typeface="Times New Roman"/>
                        </a:rPr>
                        <a:t>14</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5"/>
                        </a:lnSpc>
                        <a:spcBef>
                          <a:spcPts val="15"/>
                        </a:spcBef>
                        <a:spcAft>
                          <a:spcPts val="0"/>
                        </a:spcAft>
                      </a:pPr>
                      <a:r>
                        <a:rPr lang="kk-KZ" sz="1000">
                          <a:latin typeface="Times New Roman"/>
                          <a:ea typeface="Times New Roman"/>
                        </a:rPr>
                        <a:t>9-мәтін.</a:t>
                      </a:r>
                      <a:r>
                        <a:rPr lang="kk-KZ" sz="1000" spc="-35">
                          <a:latin typeface="Times New Roman"/>
                          <a:ea typeface="Times New Roman"/>
                        </a:rPr>
                        <a:t> </a:t>
                      </a:r>
                      <a:r>
                        <a:rPr lang="kk-KZ" sz="1000">
                          <a:latin typeface="Times New Roman"/>
                          <a:ea typeface="Times New Roman"/>
                        </a:rPr>
                        <a:t>Жадынама.</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5"/>
                        </a:lnSpc>
                        <a:spcBef>
                          <a:spcPts val="15"/>
                        </a:spcBef>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483">
                <a:tc>
                  <a:txBody>
                    <a:bodyPr/>
                    <a:lstStyle/>
                    <a:p>
                      <a:pPr marL="196215" marR="184150" algn="ctr">
                        <a:lnSpc>
                          <a:spcPts val="1630"/>
                        </a:lnSpc>
                        <a:spcAft>
                          <a:spcPts val="0"/>
                        </a:spcAft>
                      </a:pPr>
                      <a:r>
                        <a:rPr lang="kk-KZ" sz="1000">
                          <a:latin typeface="Times New Roman"/>
                          <a:ea typeface="Times New Roman"/>
                        </a:rPr>
                        <a:t>15</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30"/>
                        </a:lnSpc>
                        <a:spcAft>
                          <a:spcPts val="0"/>
                        </a:spcAft>
                      </a:pPr>
                      <a:r>
                        <a:rPr lang="kk-KZ" sz="1000">
                          <a:latin typeface="Times New Roman"/>
                          <a:ea typeface="Times New Roman"/>
                        </a:rPr>
                        <a:t>10-мәтін.</a:t>
                      </a:r>
                      <a:r>
                        <a:rPr lang="kk-KZ" sz="1000" spc="-20">
                          <a:latin typeface="Times New Roman"/>
                          <a:ea typeface="Times New Roman"/>
                        </a:rPr>
                        <a:t> </a:t>
                      </a:r>
                      <a:r>
                        <a:rPr lang="kk-KZ" sz="1000">
                          <a:latin typeface="Times New Roman"/>
                          <a:ea typeface="Times New Roman"/>
                        </a:rPr>
                        <a:t>Үнпарақ.</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30"/>
                        </a:lnSpc>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338">
                <a:tc>
                  <a:txBody>
                    <a:bodyPr/>
                    <a:lstStyle/>
                    <a:p>
                      <a:pPr marL="196215" marR="184150" algn="ctr">
                        <a:lnSpc>
                          <a:spcPts val="1610"/>
                        </a:lnSpc>
                        <a:spcAft>
                          <a:spcPts val="0"/>
                        </a:spcAft>
                      </a:pPr>
                      <a:r>
                        <a:rPr lang="kk-KZ" sz="1000">
                          <a:latin typeface="Times New Roman"/>
                          <a:ea typeface="Times New Roman"/>
                        </a:rPr>
                        <a:t>16</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0"/>
                        </a:lnSpc>
                        <a:spcAft>
                          <a:spcPts val="0"/>
                        </a:spcAft>
                      </a:pPr>
                      <a:r>
                        <a:rPr lang="kk-KZ" sz="1000">
                          <a:latin typeface="Times New Roman"/>
                          <a:ea typeface="Times New Roman"/>
                        </a:rPr>
                        <a:t>11-мәтін.</a:t>
                      </a:r>
                      <a:r>
                        <a:rPr lang="kk-KZ" sz="1000" spc="-25">
                          <a:latin typeface="Times New Roman"/>
                          <a:ea typeface="Times New Roman"/>
                        </a:rPr>
                        <a:t> </a:t>
                      </a:r>
                      <a:r>
                        <a:rPr lang="kk-KZ" sz="1000">
                          <a:latin typeface="Times New Roman"/>
                          <a:ea typeface="Times New Roman"/>
                        </a:rPr>
                        <a:t>Тағылым</a:t>
                      </a:r>
                      <a:r>
                        <a:rPr lang="kk-KZ" sz="1000" spc="-20">
                          <a:latin typeface="Times New Roman"/>
                          <a:ea typeface="Times New Roman"/>
                        </a:rPr>
                        <a:t> </a:t>
                      </a:r>
                      <a:r>
                        <a:rPr lang="kk-KZ" sz="1000">
                          <a:latin typeface="Times New Roman"/>
                          <a:ea typeface="Times New Roman"/>
                        </a:rPr>
                        <a:t>отбасынан</a:t>
                      </a:r>
                      <a:r>
                        <a:rPr lang="kk-KZ" sz="1000" spc="-30">
                          <a:latin typeface="Times New Roman"/>
                          <a:ea typeface="Times New Roman"/>
                        </a:rPr>
                        <a:t> </a:t>
                      </a:r>
                      <a:r>
                        <a:rPr lang="kk-KZ" sz="1000">
                          <a:latin typeface="Times New Roman"/>
                          <a:ea typeface="Times New Roman"/>
                        </a:rPr>
                        <a:t>басталады.</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0"/>
                        </a:lnSpc>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947">
                <a:tc>
                  <a:txBody>
                    <a:bodyPr/>
                    <a:lstStyle/>
                    <a:p>
                      <a:pPr marL="196215" marR="184150" algn="ctr">
                        <a:lnSpc>
                          <a:spcPts val="1615"/>
                        </a:lnSpc>
                        <a:spcBef>
                          <a:spcPts val="15"/>
                        </a:spcBef>
                        <a:spcAft>
                          <a:spcPts val="0"/>
                        </a:spcAft>
                      </a:pPr>
                      <a:r>
                        <a:rPr lang="kk-KZ" sz="1000">
                          <a:latin typeface="Times New Roman"/>
                          <a:ea typeface="Times New Roman"/>
                        </a:rPr>
                        <a:t>17</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5"/>
                        </a:lnSpc>
                        <a:spcBef>
                          <a:spcPts val="15"/>
                        </a:spcBef>
                        <a:spcAft>
                          <a:spcPts val="0"/>
                        </a:spcAft>
                      </a:pPr>
                      <a:r>
                        <a:rPr lang="kk-KZ" sz="1000">
                          <a:latin typeface="Times New Roman"/>
                          <a:ea typeface="Times New Roman"/>
                        </a:rPr>
                        <a:t>12-мәтін.</a:t>
                      </a:r>
                      <a:r>
                        <a:rPr lang="kk-KZ" sz="1000" spc="-15">
                          <a:latin typeface="Times New Roman"/>
                          <a:ea typeface="Times New Roman"/>
                        </a:rPr>
                        <a:t> </a:t>
                      </a:r>
                      <a:r>
                        <a:rPr lang="kk-KZ" sz="1000">
                          <a:latin typeface="Times New Roman"/>
                          <a:ea typeface="Times New Roman"/>
                        </a:rPr>
                        <a:t>Достық</a:t>
                      </a:r>
                      <a:r>
                        <a:rPr lang="kk-KZ" sz="1000" spc="-25">
                          <a:latin typeface="Times New Roman"/>
                          <a:ea typeface="Times New Roman"/>
                        </a:rPr>
                        <a:t> </a:t>
                      </a:r>
                      <a:r>
                        <a:rPr lang="kk-KZ" sz="1000">
                          <a:latin typeface="Times New Roman"/>
                          <a:ea typeface="Times New Roman"/>
                        </a:rPr>
                        <a:t>уақытпен</a:t>
                      </a:r>
                      <a:r>
                        <a:rPr lang="kk-KZ" sz="1000" spc="-25">
                          <a:latin typeface="Times New Roman"/>
                          <a:ea typeface="Times New Roman"/>
                        </a:rPr>
                        <a:t> </a:t>
                      </a:r>
                      <a:r>
                        <a:rPr lang="kk-KZ" sz="1000">
                          <a:latin typeface="Times New Roman"/>
                          <a:ea typeface="Times New Roman"/>
                        </a:rPr>
                        <a:t>сынала</a:t>
                      </a:r>
                      <a:r>
                        <a:rPr lang="kk-KZ" sz="1000" spc="-20">
                          <a:latin typeface="Times New Roman"/>
                          <a:ea typeface="Times New Roman"/>
                        </a:rPr>
                        <a:t> </a:t>
                      </a:r>
                      <a:r>
                        <a:rPr lang="kk-KZ" sz="1000">
                          <a:latin typeface="Times New Roman"/>
                          <a:ea typeface="Times New Roman"/>
                        </a:rPr>
                        <a:t>ма?</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5"/>
                        </a:lnSpc>
                        <a:spcBef>
                          <a:spcPts val="15"/>
                        </a:spcBef>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483">
                <a:tc>
                  <a:txBody>
                    <a:bodyPr/>
                    <a:lstStyle/>
                    <a:p>
                      <a:pPr marL="196215" marR="184150" algn="ctr">
                        <a:lnSpc>
                          <a:spcPts val="1615"/>
                        </a:lnSpc>
                        <a:spcBef>
                          <a:spcPts val="15"/>
                        </a:spcBef>
                        <a:spcAft>
                          <a:spcPts val="0"/>
                        </a:spcAft>
                      </a:pPr>
                      <a:r>
                        <a:rPr lang="kk-KZ" sz="1000">
                          <a:latin typeface="Times New Roman"/>
                          <a:ea typeface="Times New Roman"/>
                        </a:rPr>
                        <a:t>18</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5"/>
                        </a:lnSpc>
                        <a:spcBef>
                          <a:spcPts val="15"/>
                        </a:spcBef>
                        <a:spcAft>
                          <a:spcPts val="0"/>
                        </a:spcAft>
                      </a:pPr>
                      <a:r>
                        <a:rPr lang="kk-KZ" sz="1000">
                          <a:latin typeface="Times New Roman"/>
                          <a:ea typeface="Times New Roman"/>
                        </a:rPr>
                        <a:t>13-мәтін.</a:t>
                      </a:r>
                      <a:r>
                        <a:rPr lang="kk-KZ" sz="1000" spc="-15">
                          <a:latin typeface="Times New Roman"/>
                          <a:ea typeface="Times New Roman"/>
                        </a:rPr>
                        <a:t> </a:t>
                      </a:r>
                      <a:r>
                        <a:rPr lang="kk-KZ" sz="1000">
                          <a:latin typeface="Times New Roman"/>
                          <a:ea typeface="Times New Roman"/>
                        </a:rPr>
                        <a:t>Жарнама.</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5"/>
                        </a:lnSpc>
                        <a:spcBef>
                          <a:spcPts val="15"/>
                        </a:spcBef>
                        <a:spcAft>
                          <a:spcPts val="0"/>
                        </a:spcAft>
                      </a:pPr>
                      <a:r>
                        <a:rPr lang="kk-KZ" sz="1000">
                          <a:latin typeface="Times New Roman"/>
                          <a:ea typeface="Times New Roman"/>
                        </a:rPr>
                        <a:t>1</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9893">
                <a:tc>
                  <a:txBody>
                    <a:bodyPr/>
                    <a:lstStyle/>
                    <a:p>
                      <a:pPr marL="196215" marR="184150" algn="ctr">
                        <a:lnSpc>
                          <a:spcPts val="1720"/>
                        </a:lnSpc>
                        <a:spcAft>
                          <a:spcPts val="0"/>
                        </a:spcAft>
                      </a:pPr>
                      <a:r>
                        <a:rPr lang="kk-KZ" sz="1000">
                          <a:latin typeface="Times New Roman"/>
                          <a:ea typeface="Times New Roman"/>
                        </a:rPr>
                        <a:t>19</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marR="74295">
                        <a:lnSpc>
                          <a:spcPts val="1740"/>
                        </a:lnSpc>
                        <a:spcAft>
                          <a:spcPts val="0"/>
                        </a:spcAft>
                      </a:pPr>
                      <a:r>
                        <a:rPr lang="kk-KZ" sz="1000">
                          <a:latin typeface="Times New Roman"/>
                          <a:ea typeface="Times New Roman"/>
                        </a:rPr>
                        <a:t>14-мәтін. Қазақтардың ежелгі баспанасы – киіз</a:t>
                      </a:r>
                      <a:r>
                        <a:rPr lang="kk-KZ" sz="1000" spc="-365">
                          <a:latin typeface="Times New Roman"/>
                          <a:ea typeface="Times New Roman"/>
                        </a:rPr>
                        <a:t> </a:t>
                      </a:r>
                      <a:r>
                        <a:rPr lang="kk-KZ" sz="1000">
                          <a:latin typeface="Times New Roman"/>
                          <a:ea typeface="Times New Roman"/>
                        </a:rPr>
                        <a:t>үй.</a:t>
                      </a:r>
                      <a:endParaRPr lang="ru-RU" sz="9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720"/>
                        </a:lnSpc>
                        <a:spcAft>
                          <a:spcPts val="0"/>
                        </a:spcAft>
                      </a:pPr>
                      <a:r>
                        <a:rPr lang="kk-KZ" sz="1000" dirty="0">
                          <a:latin typeface="Times New Roman"/>
                          <a:ea typeface="Times New Roman"/>
                        </a:rPr>
                        <a:t>1</a:t>
                      </a:r>
                      <a:endParaRPr lang="ru-RU" sz="9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Picture 2" descr="C:\Users\Олжас\Desktop\портфолио фон\01532.jpg"/>
          <p:cNvPicPr>
            <a:picLocks noGrp="1" noChangeAspect="1" noChangeArrowheads="1"/>
          </p:cNvPicPr>
          <p:nvPr>
            <p:ph idx="1"/>
          </p:nvPr>
        </p:nvPicPr>
        <p:blipFill>
          <a:blip r:embed="rId2" cstate="print"/>
          <a:srcRect l="37500"/>
          <a:stretch>
            <a:fillRect/>
          </a:stretch>
        </p:blipFill>
        <p:spPr bwMode="auto">
          <a:xfrm>
            <a:off x="0" y="0"/>
            <a:ext cx="9144000" cy="6858000"/>
          </a:xfrm>
          <a:prstGeom prst="rect">
            <a:avLst/>
          </a:prstGeom>
          <a:noFill/>
        </p:spPr>
      </p:pic>
      <p:sp>
        <p:nvSpPr>
          <p:cNvPr id="7" name="Прямоугольник 6"/>
          <p:cNvSpPr/>
          <p:nvPr/>
        </p:nvSpPr>
        <p:spPr>
          <a:xfrm>
            <a:off x="785786" y="785794"/>
            <a:ext cx="7072362" cy="461665"/>
          </a:xfrm>
          <a:prstGeom prst="rect">
            <a:avLst/>
          </a:prstGeom>
        </p:spPr>
        <p:txBody>
          <a:bodyPr wrap="square">
            <a:spAutoFit/>
          </a:bodyPr>
          <a:lstStyle/>
          <a:p>
            <a:r>
              <a:rPr lang="kk-KZ" sz="2400" b="1" i="1" dirty="0" smtClean="0">
                <a:solidFill>
                  <a:srgbClr val="FF0000"/>
                </a:solidFill>
                <a:latin typeface="Times New Roman" pitchFamily="18" charset="0"/>
                <a:cs typeface="Times New Roman" pitchFamily="18" charset="0"/>
              </a:rPr>
              <a:t> </a:t>
            </a:r>
            <a:endParaRPr lang="ru-RU" dirty="0">
              <a:solidFill>
                <a:srgbClr val="0000FF"/>
              </a:solidFill>
            </a:endParaRPr>
          </a:p>
        </p:txBody>
      </p:sp>
      <p:sp>
        <p:nvSpPr>
          <p:cNvPr id="12" name="Прямоугольник 11"/>
          <p:cNvSpPr/>
          <p:nvPr/>
        </p:nvSpPr>
        <p:spPr>
          <a:xfrm>
            <a:off x="251520" y="476672"/>
            <a:ext cx="8583960" cy="2893100"/>
          </a:xfrm>
          <a:prstGeom prst="rect">
            <a:avLst/>
          </a:prstGeom>
        </p:spPr>
        <p:txBody>
          <a:bodyPr wrap="square">
            <a:spAutoFit/>
          </a:bodyPr>
          <a:lstStyle/>
          <a:p>
            <a:pPr lvl="0"/>
            <a:endParaRPr lang="kk-KZ" sz="3600" dirty="0" smtClean="0">
              <a:solidFill>
                <a:srgbClr val="0000FF"/>
              </a:solidFill>
              <a:latin typeface="Times New Roman" pitchFamily="18" charset="0"/>
              <a:cs typeface="Times New Roman" pitchFamily="18" charset="0"/>
            </a:endParaRPr>
          </a:p>
          <a:p>
            <a:endParaRPr lang="kk-KZ" sz="3600" b="1" dirty="0" smtClean="0">
              <a:solidFill>
                <a:srgbClr val="0000FF"/>
              </a:solidFill>
              <a:latin typeface="Times New Roman" pitchFamily="18" charset="0"/>
              <a:cs typeface="Times New Roman" pitchFamily="18" charset="0"/>
            </a:endParaRPr>
          </a:p>
          <a:p>
            <a:r>
              <a:rPr lang="kk-KZ" sz="3600" dirty="0" smtClean="0">
                <a:solidFill>
                  <a:srgbClr val="0000FF"/>
                </a:solidFill>
                <a:latin typeface="Times New Roman" pitchFamily="18" charset="0"/>
                <a:cs typeface="Times New Roman" pitchFamily="18" charset="0"/>
              </a:rPr>
              <a:t>                   </a:t>
            </a:r>
            <a:endParaRPr lang="ru-RU" sz="3600" dirty="0" smtClean="0">
              <a:solidFill>
                <a:srgbClr val="0000FF"/>
              </a:solidFill>
              <a:latin typeface="Times New Roman" pitchFamily="18" charset="0"/>
              <a:cs typeface="Times New Roman" pitchFamily="18" charset="0"/>
            </a:endParaRPr>
          </a:p>
          <a:p>
            <a:endParaRPr lang="kk-KZ" sz="2800" dirty="0" smtClean="0">
              <a:solidFill>
                <a:srgbClr val="0000FF"/>
              </a:solidFill>
              <a:latin typeface="Times New Roman" pitchFamily="18" charset="0"/>
              <a:cs typeface="Times New Roman" pitchFamily="18" charset="0"/>
            </a:endParaRPr>
          </a:p>
          <a:p>
            <a:endParaRPr lang="ru-RU" sz="2800" dirty="0" smtClean="0">
              <a:solidFill>
                <a:srgbClr val="0000FF"/>
              </a:solidFill>
              <a:latin typeface="Times New Roman" pitchFamily="18" charset="0"/>
              <a:cs typeface="Times New Roman" pitchFamily="18" charset="0"/>
            </a:endParaRPr>
          </a:p>
          <a:p>
            <a:r>
              <a:rPr lang="kk-KZ" b="1" i="1" dirty="0" smtClean="0">
                <a:solidFill>
                  <a:srgbClr val="0000FF"/>
                </a:solidFill>
                <a:latin typeface="Times New Roman" pitchFamily="18" charset="0"/>
                <a:cs typeface="Times New Roman" pitchFamily="18" charset="0"/>
              </a:rPr>
              <a:t>  </a:t>
            </a:r>
            <a:endParaRPr lang="ru-RU" dirty="0" smtClean="0">
              <a:solidFill>
                <a:srgbClr val="0000FF"/>
              </a:solidFill>
              <a:latin typeface="Times New Roman" pitchFamily="18" charset="0"/>
              <a:cs typeface="Times New Roman" pitchFamily="18" charset="0"/>
            </a:endParaRPr>
          </a:p>
        </p:txBody>
      </p:sp>
      <p:graphicFrame>
        <p:nvGraphicFramePr>
          <p:cNvPr id="6" name="Таблица 5"/>
          <p:cNvGraphicFramePr>
            <a:graphicFrameLocks noGrp="1"/>
          </p:cNvGraphicFramePr>
          <p:nvPr/>
        </p:nvGraphicFramePr>
        <p:xfrm>
          <a:off x="0" y="692691"/>
          <a:ext cx="8532439" cy="5544620"/>
        </p:xfrm>
        <a:graphic>
          <a:graphicData uri="http://schemas.openxmlformats.org/drawingml/2006/table">
            <a:tbl>
              <a:tblPr/>
              <a:tblGrid>
                <a:gridCol w="893345"/>
                <a:gridCol w="5924887"/>
                <a:gridCol w="1714207"/>
              </a:tblGrid>
              <a:tr h="364480">
                <a:tc>
                  <a:txBody>
                    <a:bodyPr/>
                    <a:lstStyle/>
                    <a:p>
                      <a:pPr marL="196215" marR="184150" algn="ctr">
                        <a:lnSpc>
                          <a:spcPts val="1600"/>
                        </a:lnSpc>
                        <a:spcAft>
                          <a:spcPts val="0"/>
                        </a:spcAft>
                      </a:pPr>
                      <a:r>
                        <a:rPr lang="kk-KZ" sz="1600" dirty="0">
                          <a:latin typeface="Times New Roman"/>
                          <a:ea typeface="Times New Roman"/>
                        </a:rPr>
                        <a:t>20</a:t>
                      </a:r>
                      <a:endParaRPr lang="ru-RU"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00"/>
                        </a:lnSpc>
                        <a:spcAft>
                          <a:spcPts val="0"/>
                        </a:spcAft>
                      </a:pPr>
                      <a:r>
                        <a:rPr lang="kk-KZ" sz="1600">
                          <a:latin typeface="Times New Roman"/>
                          <a:ea typeface="Times New Roman"/>
                        </a:rPr>
                        <a:t>15-мәтін.Кітапхана.</a:t>
                      </a:r>
                      <a:endParaRPr lang="ru-RU"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00"/>
                        </a:lnSpc>
                        <a:spcAft>
                          <a:spcPts val="0"/>
                        </a:spcAft>
                      </a:pPr>
                      <a:r>
                        <a:rPr lang="kk-KZ" sz="1200">
                          <a:latin typeface="Times New Roman"/>
                          <a:ea typeface="Times New Roman"/>
                        </a:rPr>
                        <a:t>1</a:t>
                      </a:r>
                      <a:endParaRPr lang="ru-RU" sz="11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706">
                <a:tc>
                  <a:txBody>
                    <a:bodyPr/>
                    <a:lstStyle/>
                    <a:p>
                      <a:pPr marL="196215" marR="184150" algn="ctr">
                        <a:lnSpc>
                          <a:spcPts val="1610"/>
                        </a:lnSpc>
                        <a:spcAft>
                          <a:spcPts val="0"/>
                        </a:spcAft>
                      </a:pPr>
                      <a:r>
                        <a:rPr lang="kk-KZ" sz="1600" dirty="0">
                          <a:latin typeface="Times New Roman"/>
                          <a:ea typeface="Times New Roman"/>
                        </a:rPr>
                        <a:t>21</a:t>
                      </a:r>
                      <a:endParaRPr lang="ru-RU"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0"/>
                        </a:lnSpc>
                        <a:spcAft>
                          <a:spcPts val="0"/>
                        </a:spcAft>
                      </a:pPr>
                      <a:r>
                        <a:rPr lang="kk-KZ" sz="1600">
                          <a:latin typeface="Times New Roman"/>
                          <a:ea typeface="Times New Roman"/>
                        </a:rPr>
                        <a:t>16-мәтін.</a:t>
                      </a:r>
                      <a:r>
                        <a:rPr lang="kk-KZ" sz="1600" spc="-20">
                          <a:latin typeface="Times New Roman"/>
                          <a:ea typeface="Times New Roman"/>
                        </a:rPr>
                        <a:t> </a:t>
                      </a:r>
                      <a:r>
                        <a:rPr lang="kk-KZ" sz="1600">
                          <a:latin typeface="Times New Roman"/>
                          <a:ea typeface="Times New Roman"/>
                        </a:rPr>
                        <a:t>Тамақтың</a:t>
                      </a:r>
                      <a:r>
                        <a:rPr lang="kk-KZ" sz="1600" spc="-25">
                          <a:latin typeface="Times New Roman"/>
                          <a:ea typeface="Times New Roman"/>
                        </a:rPr>
                        <a:t> </a:t>
                      </a:r>
                      <a:r>
                        <a:rPr lang="kk-KZ" sz="1600">
                          <a:latin typeface="Times New Roman"/>
                          <a:ea typeface="Times New Roman"/>
                        </a:rPr>
                        <a:t>құндылығы.</a:t>
                      </a:r>
                      <a:endParaRPr lang="ru-RU"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0"/>
                        </a:lnSpc>
                        <a:spcAft>
                          <a:spcPts val="0"/>
                        </a:spcAft>
                      </a:pPr>
                      <a:r>
                        <a:rPr lang="kk-KZ" sz="1200">
                          <a:latin typeface="Times New Roman"/>
                          <a:ea typeface="Times New Roman"/>
                        </a:rPr>
                        <a:t>1</a:t>
                      </a:r>
                      <a:endParaRPr lang="ru-RU" sz="11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2007">
                <a:tc>
                  <a:txBody>
                    <a:bodyPr/>
                    <a:lstStyle/>
                    <a:p>
                      <a:pPr marL="196215" marR="184150" algn="ctr">
                        <a:lnSpc>
                          <a:spcPts val="1615"/>
                        </a:lnSpc>
                        <a:spcBef>
                          <a:spcPts val="15"/>
                        </a:spcBef>
                        <a:spcAft>
                          <a:spcPts val="0"/>
                        </a:spcAft>
                      </a:pPr>
                      <a:r>
                        <a:rPr lang="kk-KZ" sz="1600">
                          <a:latin typeface="Times New Roman"/>
                          <a:ea typeface="Times New Roman"/>
                        </a:rPr>
                        <a:t>22</a:t>
                      </a:r>
                      <a:endParaRPr lang="ru-RU"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5"/>
                        </a:lnSpc>
                        <a:spcBef>
                          <a:spcPts val="15"/>
                        </a:spcBef>
                        <a:spcAft>
                          <a:spcPts val="0"/>
                        </a:spcAft>
                      </a:pPr>
                      <a:r>
                        <a:rPr lang="kk-KZ" sz="1600" dirty="0">
                          <a:latin typeface="Times New Roman"/>
                          <a:ea typeface="Times New Roman"/>
                        </a:rPr>
                        <a:t>17-мәтін.</a:t>
                      </a:r>
                      <a:r>
                        <a:rPr lang="kk-KZ" sz="1600" spc="-10" dirty="0">
                          <a:latin typeface="Times New Roman"/>
                          <a:ea typeface="Times New Roman"/>
                        </a:rPr>
                        <a:t> </a:t>
                      </a:r>
                      <a:r>
                        <a:rPr lang="kk-KZ" sz="1600" dirty="0">
                          <a:latin typeface="Times New Roman"/>
                          <a:ea typeface="Times New Roman"/>
                        </a:rPr>
                        <a:t>Екі</a:t>
                      </a:r>
                      <a:r>
                        <a:rPr lang="kk-KZ" sz="1600" spc="-10" dirty="0">
                          <a:latin typeface="Times New Roman"/>
                          <a:ea typeface="Times New Roman"/>
                        </a:rPr>
                        <a:t> </a:t>
                      </a:r>
                      <a:r>
                        <a:rPr lang="kk-KZ" sz="1600" dirty="0">
                          <a:latin typeface="Times New Roman"/>
                          <a:ea typeface="Times New Roman"/>
                        </a:rPr>
                        <a:t>дос.</a:t>
                      </a:r>
                      <a:endParaRPr lang="ru-RU"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5"/>
                        </a:lnSpc>
                        <a:spcBef>
                          <a:spcPts val="15"/>
                        </a:spcBef>
                        <a:spcAft>
                          <a:spcPts val="0"/>
                        </a:spcAft>
                      </a:pPr>
                      <a:r>
                        <a:rPr lang="kk-KZ" sz="1200">
                          <a:latin typeface="Times New Roman"/>
                          <a:ea typeface="Times New Roman"/>
                        </a:rPr>
                        <a:t>1</a:t>
                      </a:r>
                      <a:endParaRPr lang="ru-RU" sz="11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931">
                <a:tc>
                  <a:txBody>
                    <a:bodyPr/>
                    <a:lstStyle/>
                    <a:p>
                      <a:pPr marL="196215" marR="184150" algn="ctr">
                        <a:lnSpc>
                          <a:spcPts val="1615"/>
                        </a:lnSpc>
                        <a:spcBef>
                          <a:spcPts val="10"/>
                        </a:spcBef>
                        <a:spcAft>
                          <a:spcPts val="0"/>
                        </a:spcAft>
                      </a:pPr>
                      <a:r>
                        <a:rPr lang="kk-KZ" sz="1600">
                          <a:latin typeface="Times New Roman"/>
                          <a:ea typeface="Times New Roman"/>
                        </a:rPr>
                        <a:t>23</a:t>
                      </a:r>
                      <a:endParaRPr lang="ru-RU"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5"/>
                        </a:lnSpc>
                        <a:spcBef>
                          <a:spcPts val="10"/>
                        </a:spcBef>
                        <a:spcAft>
                          <a:spcPts val="0"/>
                        </a:spcAft>
                      </a:pPr>
                      <a:r>
                        <a:rPr lang="kk-KZ" sz="1600">
                          <a:latin typeface="Times New Roman"/>
                          <a:ea typeface="Times New Roman"/>
                        </a:rPr>
                        <a:t>18-мәтін.</a:t>
                      </a:r>
                      <a:r>
                        <a:rPr lang="kk-KZ" sz="1600" spc="-25">
                          <a:latin typeface="Times New Roman"/>
                          <a:ea typeface="Times New Roman"/>
                        </a:rPr>
                        <a:t> </a:t>
                      </a:r>
                      <a:r>
                        <a:rPr lang="kk-KZ" sz="1600">
                          <a:latin typeface="Times New Roman"/>
                          <a:ea typeface="Times New Roman"/>
                        </a:rPr>
                        <a:t>Қасиетті</a:t>
                      </a:r>
                      <a:r>
                        <a:rPr lang="kk-KZ" sz="1600" spc="-25">
                          <a:latin typeface="Times New Roman"/>
                          <a:ea typeface="Times New Roman"/>
                        </a:rPr>
                        <a:t> </a:t>
                      </a:r>
                      <a:r>
                        <a:rPr lang="kk-KZ" sz="1600">
                          <a:latin typeface="Times New Roman"/>
                          <a:ea typeface="Times New Roman"/>
                        </a:rPr>
                        <a:t>Түркістан</a:t>
                      </a:r>
                      <a:r>
                        <a:rPr lang="kk-KZ" sz="1600" spc="-30">
                          <a:latin typeface="Times New Roman"/>
                          <a:ea typeface="Times New Roman"/>
                        </a:rPr>
                        <a:t> </a:t>
                      </a:r>
                      <a:r>
                        <a:rPr lang="kk-KZ" sz="1600">
                          <a:latin typeface="Times New Roman"/>
                          <a:ea typeface="Times New Roman"/>
                        </a:rPr>
                        <a:t>қаласы.</a:t>
                      </a:r>
                      <a:endParaRPr lang="ru-RU"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5"/>
                        </a:lnSpc>
                        <a:spcBef>
                          <a:spcPts val="10"/>
                        </a:spcBef>
                        <a:spcAft>
                          <a:spcPts val="0"/>
                        </a:spcAft>
                      </a:pPr>
                      <a:r>
                        <a:rPr lang="kk-KZ" sz="1200">
                          <a:latin typeface="Times New Roman"/>
                          <a:ea typeface="Times New Roman"/>
                        </a:rPr>
                        <a:t>1</a:t>
                      </a:r>
                      <a:endParaRPr lang="ru-RU" sz="11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931">
                <a:tc>
                  <a:txBody>
                    <a:bodyPr/>
                    <a:lstStyle/>
                    <a:p>
                      <a:pPr marL="196215" marR="184150" algn="ctr">
                        <a:lnSpc>
                          <a:spcPts val="1630"/>
                        </a:lnSpc>
                        <a:spcAft>
                          <a:spcPts val="0"/>
                        </a:spcAft>
                      </a:pPr>
                      <a:r>
                        <a:rPr lang="kk-KZ" sz="1600">
                          <a:latin typeface="Times New Roman"/>
                          <a:ea typeface="Times New Roman"/>
                        </a:rPr>
                        <a:t>24</a:t>
                      </a:r>
                      <a:endParaRPr lang="ru-RU"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30"/>
                        </a:lnSpc>
                        <a:spcAft>
                          <a:spcPts val="0"/>
                        </a:spcAft>
                      </a:pPr>
                      <a:r>
                        <a:rPr lang="kk-KZ" sz="1600" dirty="0">
                          <a:latin typeface="Times New Roman"/>
                          <a:ea typeface="Times New Roman"/>
                        </a:rPr>
                        <a:t>19-мәтін.</a:t>
                      </a:r>
                      <a:r>
                        <a:rPr lang="kk-KZ" sz="1600" spc="-15" dirty="0">
                          <a:latin typeface="Times New Roman"/>
                          <a:ea typeface="Times New Roman"/>
                        </a:rPr>
                        <a:t> </a:t>
                      </a:r>
                      <a:r>
                        <a:rPr lang="kk-KZ" sz="1600" dirty="0">
                          <a:latin typeface="Times New Roman"/>
                          <a:ea typeface="Times New Roman"/>
                        </a:rPr>
                        <a:t>Тұмау.</a:t>
                      </a:r>
                      <a:endParaRPr lang="ru-RU"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30"/>
                        </a:lnSpc>
                        <a:spcAft>
                          <a:spcPts val="0"/>
                        </a:spcAft>
                      </a:pPr>
                      <a:r>
                        <a:rPr lang="kk-KZ" sz="1200">
                          <a:latin typeface="Times New Roman"/>
                          <a:ea typeface="Times New Roman"/>
                        </a:rPr>
                        <a:t>1</a:t>
                      </a:r>
                      <a:endParaRPr lang="ru-RU" sz="11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6631">
                <a:tc>
                  <a:txBody>
                    <a:bodyPr/>
                    <a:lstStyle/>
                    <a:p>
                      <a:pPr marL="196215" marR="184150" algn="ctr">
                        <a:lnSpc>
                          <a:spcPts val="1610"/>
                        </a:lnSpc>
                        <a:spcAft>
                          <a:spcPts val="0"/>
                        </a:spcAft>
                      </a:pPr>
                      <a:r>
                        <a:rPr lang="kk-KZ" sz="1600">
                          <a:latin typeface="Times New Roman"/>
                          <a:ea typeface="Times New Roman"/>
                        </a:rPr>
                        <a:t>25</a:t>
                      </a:r>
                      <a:endParaRPr lang="ru-RU"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0"/>
                        </a:lnSpc>
                        <a:spcAft>
                          <a:spcPts val="0"/>
                        </a:spcAft>
                      </a:pPr>
                      <a:r>
                        <a:rPr lang="kk-KZ" sz="1600">
                          <a:latin typeface="Times New Roman"/>
                          <a:ea typeface="Times New Roman"/>
                        </a:rPr>
                        <a:t>20-мәтін.</a:t>
                      </a:r>
                      <a:r>
                        <a:rPr lang="kk-KZ" sz="1600" spc="-25">
                          <a:latin typeface="Times New Roman"/>
                          <a:ea typeface="Times New Roman"/>
                        </a:rPr>
                        <a:t> </a:t>
                      </a:r>
                      <a:r>
                        <a:rPr lang="kk-KZ" sz="1600">
                          <a:latin typeface="Times New Roman"/>
                          <a:ea typeface="Times New Roman"/>
                        </a:rPr>
                        <a:t>Хельга</a:t>
                      </a:r>
                      <a:r>
                        <a:rPr lang="kk-KZ" sz="1600" spc="-30">
                          <a:latin typeface="Times New Roman"/>
                          <a:ea typeface="Times New Roman"/>
                        </a:rPr>
                        <a:t> </a:t>
                      </a:r>
                      <a:r>
                        <a:rPr lang="kk-KZ" sz="1600">
                          <a:latin typeface="Times New Roman"/>
                          <a:ea typeface="Times New Roman"/>
                        </a:rPr>
                        <a:t>Хилтунен.</a:t>
                      </a:r>
                      <a:endParaRPr lang="ru-RU"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0"/>
                        </a:lnSpc>
                        <a:spcAft>
                          <a:spcPts val="0"/>
                        </a:spcAft>
                      </a:pPr>
                      <a:r>
                        <a:rPr lang="kk-KZ" sz="1200">
                          <a:latin typeface="Times New Roman"/>
                          <a:ea typeface="Times New Roman"/>
                        </a:rPr>
                        <a:t>1</a:t>
                      </a:r>
                      <a:endParaRPr lang="ru-RU" sz="11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2007">
                <a:tc>
                  <a:txBody>
                    <a:bodyPr/>
                    <a:lstStyle/>
                    <a:p>
                      <a:pPr marL="196215" marR="184150" algn="ctr">
                        <a:lnSpc>
                          <a:spcPts val="1615"/>
                        </a:lnSpc>
                        <a:spcBef>
                          <a:spcPts val="15"/>
                        </a:spcBef>
                        <a:spcAft>
                          <a:spcPts val="0"/>
                        </a:spcAft>
                      </a:pPr>
                      <a:r>
                        <a:rPr lang="kk-KZ" sz="1600">
                          <a:latin typeface="Times New Roman"/>
                          <a:ea typeface="Times New Roman"/>
                        </a:rPr>
                        <a:t>26</a:t>
                      </a:r>
                      <a:endParaRPr lang="ru-RU"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5"/>
                        </a:lnSpc>
                        <a:spcBef>
                          <a:spcPts val="15"/>
                        </a:spcBef>
                        <a:spcAft>
                          <a:spcPts val="0"/>
                        </a:spcAft>
                      </a:pPr>
                      <a:r>
                        <a:rPr lang="kk-KZ" sz="1600" dirty="0">
                          <a:latin typeface="Times New Roman"/>
                          <a:ea typeface="Times New Roman"/>
                        </a:rPr>
                        <a:t>21-мәтін.</a:t>
                      </a:r>
                      <a:r>
                        <a:rPr lang="kk-KZ" sz="1600" spc="-35" dirty="0">
                          <a:latin typeface="Times New Roman"/>
                          <a:ea typeface="Times New Roman"/>
                        </a:rPr>
                        <a:t> </a:t>
                      </a:r>
                      <a:r>
                        <a:rPr lang="kk-KZ" sz="1600" dirty="0">
                          <a:latin typeface="Times New Roman"/>
                          <a:ea typeface="Times New Roman"/>
                        </a:rPr>
                        <a:t>Қымызмұрындық.</a:t>
                      </a:r>
                      <a:endParaRPr lang="ru-RU"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5"/>
                        </a:lnSpc>
                        <a:spcBef>
                          <a:spcPts val="15"/>
                        </a:spcBef>
                        <a:spcAft>
                          <a:spcPts val="0"/>
                        </a:spcAft>
                      </a:pPr>
                      <a:r>
                        <a:rPr lang="kk-KZ" sz="1200">
                          <a:latin typeface="Times New Roman"/>
                          <a:ea typeface="Times New Roman"/>
                        </a:rPr>
                        <a:t>1</a:t>
                      </a:r>
                      <a:endParaRPr lang="ru-RU" sz="11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2007">
                <a:tc>
                  <a:txBody>
                    <a:bodyPr/>
                    <a:lstStyle/>
                    <a:p>
                      <a:pPr marL="196215" marR="184150" algn="ctr">
                        <a:lnSpc>
                          <a:spcPts val="1615"/>
                        </a:lnSpc>
                        <a:spcBef>
                          <a:spcPts val="15"/>
                        </a:spcBef>
                        <a:spcAft>
                          <a:spcPts val="0"/>
                        </a:spcAft>
                      </a:pPr>
                      <a:r>
                        <a:rPr lang="kk-KZ" sz="1600">
                          <a:latin typeface="Times New Roman"/>
                          <a:ea typeface="Times New Roman"/>
                        </a:rPr>
                        <a:t>27</a:t>
                      </a:r>
                      <a:endParaRPr lang="ru-RU"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5"/>
                        </a:lnSpc>
                        <a:spcBef>
                          <a:spcPts val="15"/>
                        </a:spcBef>
                        <a:spcAft>
                          <a:spcPts val="0"/>
                        </a:spcAft>
                      </a:pPr>
                      <a:r>
                        <a:rPr lang="kk-KZ" sz="1600" dirty="0">
                          <a:latin typeface="Times New Roman"/>
                          <a:ea typeface="Times New Roman"/>
                        </a:rPr>
                        <a:t>22-мәтін.Жүргіншілер.</a:t>
                      </a:r>
                      <a:endParaRPr lang="ru-RU"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5"/>
                        </a:lnSpc>
                        <a:spcBef>
                          <a:spcPts val="15"/>
                        </a:spcBef>
                        <a:spcAft>
                          <a:spcPts val="0"/>
                        </a:spcAft>
                      </a:pPr>
                      <a:r>
                        <a:rPr lang="kk-KZ" sz="1200">
                          <a:latin typeface="Times New Roman"/>
                          <a:ea typeface="Times New Roman"/>
                        </a:rPr>
                        <a:t>1</a:t>
                      </a:r>
                      <a:endParaRPr lang="ru-RU" sz="11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931">
                <a:tc>
                  <a:txBody>
                    <a:bodyPr/>
                    <a:lstStyle/>
                    <a:p>
                      <a:pPr marL="196215" marR="184150" algn="ctr">
                        <a:lnSpc>
                          <a:spcPts val="1630"/>
                        </a:lnSpc>
                        <a:spcAft>
                          <a:spcPts val="0"/>
                        </a:spcAft>
                      </a:pPr>
                      <a:r>
                        <a:rPr lang="kk-KZ" sz="1600">
                          <a:latin typeface="Times New Roman"/>
                          <a:ea typeface="Times New Roman"/>
                        </a:rPr>
                        <a:t>28</a:t>
                      </a:r>
                      <a:endParaRPr lang="ru-RU"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30"/>
                        </a:lnSpc>
                        <a:spcAft>
                          <a:spcPts val="0"/>
                        </a:spcAft>
                      </a:pPr>
                      <a:r>
                        <a:rPr lang="kk-KZ" sz="1600">
                          <a:latin typeface="Times New Roman"/>
                          <a:ea typeface="Times New Roman"/>
                        </a:rPr>
                        <a:t>23-мәтін.Морелэнд.</a:t>
                      </a:r>
                      <a:endParaRPr lang="ru-RU"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30"/>
                        </a:lnSpc>
                        <a:spcAft>
                          <a:spcPts val="0"/>
                        </a:spcAft>
                      </a:pPr>
                      <a:r>
                        <a:rPr lang="kk-KZ" sz="1200">
                          <a:latin typeface="Times New Roman"/>
                          <a:ea typeface="Times New Roman"/>
                        </a:rPr>
                        <a:t>1</a:t>
                      </a:r>
                      <a:endParaRPr lang="ru-RU" sz="11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706">
                <a:tc>
                  <a:txBody>
                    <a:bodyPr/>
                    <a:lstStyle/>
                    <a:p>
                      <a:pPr marL="196215" marR="184150" algn="ctr">
                        <a:lnSpc>
                          <a:spcPts val="1610"/>
                        </a:lnSpc>
                        <a:spcAft>
                          <a:spcPts val="0"/>
                        </a:spcAft>
                      </a:pPr>
                      <a:r>
                        <a:rPr lang="kk-KZ" sz="1600">
                          <a:latin typeface="Times New Roman"/>
                          <a:ea typeface="Times New Roman"/>
                        </a:rPr>
                        <a:t>29</a:t>
                      </a:r>
                      <a:endParaRPr lang="ru-RU"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0"/>
                        </a:lnSpc>
                        <a:spcAft>
                          <a:spcPts val="0"/>
                        </a:spcAft>
                      </a:pPr>
                      <a:r>
                        <a:rPr lang="kk-KZ" sz="1600" dirty="0">
                          <a:latin typeface="Times New Roman"/>
                          <a:ea typeface="Times New Roman"/>
                        </a:rPr>
                        <a:t>24-мәтін.</a:t>
                      </a:r>
                      <a:r>
                        <a:rPr lang="kk-KZ" sz="1600" spc="-15" dirty="0">
                          <a:latin typeface="Times New Roman"/>
                          <a:ea typeface="Times New Roman"/>
                        </a:rPr>
                        <a:t> </a:t>
                      </a:r>
                      <a:r>
                        <a:rPr lang="kk-KZ" sz="1600" dirty="0">
                          <a:latin typeface="Times New Roman"/>
                          <a:ea typeface="Times New Roman"/>
                        </a:rPr>
                        <a:t>Ит</a:t>
                      </a:r>
                      <a:r>
                        <a:rPr lang="kk-KZ" sz="1600" spc="-30" dirty="0">
                          <a:latin typeface="Times New Roman"/>
                          <a:ea typeface="Times New Roman"/>
                        </a:rPr>
                        <a:t> </a:t>
                      </a:r>
                      <a:r>
                        <a:rPr lang="kk-KZ" sz="1600" dirty="0">
                          <a:latin typeface="Times New Roman"/>
                          <a:ea typeface="Times New Roman"/>
                        </a:rPr>
                        <a:t>жетектеген</a:t>
                      </a:r>
                      <a:r>
                        <a:rPr lang="kk-KZ" sz="1600" spc="-25" dirty="0">
                          <a:latin typeface="Times New Roman"/>
                          <a:ea typeface="Times New Roman"/>
                        </a:rPr>
                        <a:t> </a:t>
                      </a:r>
                      <a:r>
                        <a:rPr lang="kk-KZ" sz="1600" dirty="0">
                          <a:latin typeface="Times New Roman"/>
                          <a:ea typeface="Times New Roman"/>
                        </a:rPr>
                        <a:t>әйел.</a:t>
                      </a:r>
                      <a:endParaRPr lang="ru-RU"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0"/>
                        </a:lnSpc>
                        <a:spcAft>
                          <a:spcPts val="0"/>
                        </a:spcAft>
                      </a:pPr>
                      <a:r>
                        <a:rPr lang="kk-KZ" sz="1200">
                          <a:latin typeface="Times New Roman"/>
                          <a:ea typeface="Times New Roman"/>
                        </a:rPr>
                        <a:t>1</a:t>
                      </a:r>
                      <a:endParaRPr lang="ru-RU" sz="11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2007">
                <a:tc>
                  <a:txBody>
                    <a:bodyPr/>
                    <a:lstStyle/>
                    <a:p>
                      <a:pPr marL="196215" marR="184150" algn="ctr">
                        <a:lnSpc>
                          <a:spcPts val="1615"/>
                        </a:lnSpc>
                        <a:spcBef>
                          <a:spcPts val="15"/>
                        </a:spcBef>
                        <a:spcAft>
                          <a:spcPts val="0"/>
                        </a:spcAft>
                      </a:pPr>
                      <a:r>
                        <a:rPr lang="kk-KZ" sz="1600">
                          <a:latin typeface="Times New Roman"/>
                          <a:ea typeface="Times New Roman"/>
                        </a:rPr>
                        <a:t>30</a:t>
                      </a:r>
                      <a:endParaRPr lang="ru-RU"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5"/>
                        </a:lnSpc>
                        <a:spcBef>
                          <a:spcPts val="15"/>
                        </a:spcBef>
                        <a:spcAft>
                          <a:spcPts val="0"/>
                        </a:spcAft>
                      </a:pPr>
                      <a:r>
                        <a:rPr lang="kk-KZ" sz="1600" dirty="0">
                          <a:latin typeface="Times New Roman"/>
                          <a:ea typeface="Times New Roman"/>
                        </a:rPr>
                        <a:t>25-мәтін.</a:t>
                      </a:r>
                      <a:r>
                        <a:rPr lang="kk-KZ" sz="1600" spc="-10" dirty="0">
                          <a:latin typeface="Times New Roman"/>
                          <a:ea typeface="Times New Roman"/>
                        </a:rPr>
                        <a:t> </a:t>
                      </a:r>
                      <a:r>
                        <a:rPr lang="kk-KZ" sz="1600" dirty="0">
                          <a:latin typeface="Times New Roman"/>
                          <a:ea typeface="Times New Roman"/>
                        </a:rPr>
                        <a:t>Аралар.</a:t>
                      </a:r>
                      <a:endParaRPr lang="ru-RU"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5"/>
                        </a:lnSpc>
                        <a:spcBef>
                          <a:spcPts val="15"/>
                        </a:spcBef>
                        <a:spcAft>
                          <a:spcPts val="0"/>
                        </a:spcAft>
                      </a:pPr>
                      <a:r>
                        <a:rPr lang="kk-KZ" sz="1200">
                          <a:latin typeface="Times New Roman"/>
                          <a:ea typeface="Times New Roman"/>
                        </a:rPr>
                        <a:t>1</a:t>
                      </a:r>
                      <a:endParaRPr lang="ru-RU" sz="11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2007">
                <a:tc>
                  <a:txBody>
                    <a:bodyPr/>
                    <a:lstStyle/>
                    <a:p>
                      <a:pPr marL="196215" marR="184150" algn="ctr">
                        <a:lnSpc>
                          <a:spcPts val="1630"/>
                        </a:lnSpc>
                        <a:spcAft>
                          <a:spcPts val="0"/>
                        </a:spcAft>
                      </a:pPr>
                      <a:r>
                        <a:rPr lang="kk-KZ" sz="1600">
                          <a:latin typeface="Times New Roman"/>
                          <a:ea typeface="Times New Roman"/>
                        </a:rPr>
                        <a:t>31</a:t>
                      </a:r>
                      <a:endParaRPr lang="ru-RU"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30"/>
                        </a:lnSpc>
                        <a:spcAft>
                          <a:spcPts val="0"/>
                        </a:spcAft>
                      </a:pPr>
                      <a:r>
                        <a:rPr lang="kk-KZ" sz="1600" dirty="0">
                          <a:latin typeface="Times New Roman"/>
                          <a:ea typeface="Times New Roman"/>
                        </a:rPr>
                        <a:t>26-мәтін.</a:t>
                      </a:r>
                      <a:r>
                        <a:rPr lang="kk-KZ" sz="1600" spc="-5" dirty="0">
                          <a:latin typeface="Times New Roman"/>
                          <a:ea typeface="Times New Roman"/>
                        </a:rPr>
                        <a:t> </a:t>
                      </a:r>
                      <a:r>
                        <a:rPr lang="kk-KZ" sz="1600" dirty="0">
                          <a:latin typeface="Times New Roman"/>
                          <a:ea typeface="Times New Roman"/>
                        </a:rPr>
                        <a:t>Чад</a:t>
                      </a:r>
                      <a:r>
                        <a:rPr lang="kk-KZ" sz="1600" spc="-10" dirty="0">
                          <a:latin typeface="Times New Roman"/>
                          <a:ea typeface="Times New Roman"/>
                        </a:rPr>
                        <a:t> </a:t>
                      </a:r>
                      <a:r>
                        <a:rPr lang="kk-KZ" sz="1600" dirty="0">
                          <a:latin typeface="Times New Roman"/>
                          <a:ea typeface="Times New Roman"/>
                        </a:rPr>
                        <a:t>көлі.</a:t>
                      </a:r>
                      <a:endParaRPr lang="ru-RU"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30"/>
                        </a:lnSpc>
                        <a:spcAft>
                          <a:spcPts val="0"/>
                        </a:spcAft>
                      </a:pPr>
                      <a:r>
                        <a:rPr lang="kk-KZ" sz="1200">
                          <a:latin typeface="Times New Roman"/>
                          <a:ea typeface="Times New Roman"/>
                        </a:rPr>
                        <a:t>1</a:t>
                      </a:r>
                      <a:endParaRPr lang="ru-RU" sz="11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6631">
                <a:tc>
                  <a:txBody>
                    <a:bodyPr/>
                    <a:lstStyle/>
                    <a:p>
                      <a:pPr marL="196215" marR="184150" algn="ctr">
                        <a:lnSpc>
                          <a:spcPts val="1610"/>
                        </a:lnSpc>
                        <a:spcAft>
                          <a:spcPts val="0"/>
                        </a:spcAft>
                      </a:pPr>
                      <a:r>
                        <a:rPr lang="kk-KZ" sz="1600">
                          <a:latin typeface="Times New Roman"/>
                          <a:ea typeface="Times New Roman"/>
                        </a:rPr>
                        <a:t>32</a:t>
                      </a:r>
                      <a:endParaRPr lang="ru-RU"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10"/>
                        </a:lnSpc>
                        <a:spcAft>
                          <a:spcPts val="0"/>
                        </a:spcAft>
                      </a:pPr>
                      <a:r>
                        <a:rPr lang="kk-KZ" sz="1600" dirty="0">
                          <a:latin typeface="Times New Roman"/>
                          <a:ea typeface="Times New Roman"/>
                        </a:rPr>
                        <a:t>27-мәтін.</a:t>
                      </a:r>
                      <a:r>
                        <a:rPr lang="kk-KZ" sz="1600" spc="-15" dirty="0">
                          <a:latin typeface="Times New Roman"/>
                          <a:ea typeface="Times New Roman"/>
                        </a:rPr>
                        <a:t> </a:t>
                      </a:r>
                      <a:r>
                        <a:rPr lang="kk-KZ" sz="1600" dirty="0">
                          <a:latin typeface="Times New Roman"/>
                          <a:ea typeface="Times New Roman"/>
                        </a:rPr>
                        <a:t>Маконда.</a:t>
                      </a:r>
                      <a:endParaRPr lang="ru-RU"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10"/>
                        </a:lnSpc>
                        <a:spcAft>
                          <a:spcPts val="0"/>
                        </a:spcAft>
                      </a:pPr>
                      <a:r>
                        <a:rPr lang="kk-KZ" sz="1200">
                          <a:latin typeface="Times New Roman"/>
                          <a:ea typeface="Times New Roman"/>
                        </a:rPr>
                        <a:t>1</a:t>
                      </a:r>
                      <a:endParaRPr lang="ru-RU" sz="11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2007">
                <a:tc>
                  <a:txBody>
                    <a:bodyPr/>
                    <a:lstStyle/>
                    <a:p>
                      <a:pPr marL="196215" marR="184150" algn="ctr">
                        <a:lnSpc>
                          <a:spcPts val="1620"/>
                        </a:lnSpc>
                        <a:spcBef>
                          <a:spcPts val="15"/>
                        </a:spcBef>
                        <a:spcAft>
                          <a:spcPts val="0"/>
                        </a:spcAft>
                      </a:pPr>
                      <a:r>
                        <a:rPr lang="kk-KZ" sz="1600">
                          <a:latin typeface="Times New Roman"/>
                          <a:ea typeface="Times New Roman"/>
                        </a:rPr>
                        <a:t>33</a:t>
                      </a:r>
                      <a:endParaRPr lang="ru-RU"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620"/>
                        </a:lnSpc>
                        <a:spcBef>
                          <a:spcPts val="15"/>
                        </a:spcBef>
                        <a:spcAft>
                          <a:spcPts val="0"/>
                        </a:spcAft>
                      </a:pPr>
                      <a:r>
                        <a:rPr lang="kk-KZ" sz="1600" dirty="0">
                          <a:latin typeface="Times New Roman"/>
                          <a:ea typeface="Times New Roman"/>
                        </a:rPr>
                        <a:t>28-мәтін.</a:t>
                      </a:r>
                      <a:r>
                        <a:rPr lang="kk-KZ" sz="1600" spc="-15" dirty="0">
                          <a:latin typeface="Times New Roman"/>
                          <a:ea typeface="Times New Roman"/>
                        </a:rPr>
                        <a:t> </a:t>
                      </a:r>
                      <a:r>
                        <a:rPr lang="kk-KZ" sz="1600" dirty="0">
                          <a:latin typeface="Times New Roman"/>
                          <a:ea typeface="Times New Roman"/>
                        </a:rPr>
                        <a:t>Күн.</a:t>
                      </a:r>
                      <a:endParaRPr lang="ru-RU"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620"/>
                        </a:lnSpc>
                        <a:spcBef>
                          <a:spcPts val="15"/>
                        </a:spcBef>
                        <a:spcAft>
                          <a:spcPts val="0"/>
                        </a:spcAft>
                      </a:pPr>
                      <a:r>
                        <a:rPr lang="kk-KZ" sz="1200">
                          <a:latin typeface="Times New Roman"/>
                          <a:ea typeface="Times New Roman"/>
                        </a:rPr>
                        <a:t>1</a:t>
                      </a:r>
                      <a:endParaRPr lang="ru-RU" sz="11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6631">
                <a:tc>
                  <a:txBody>
                    <a:bodyPr/>
                    <a:lstStyle/>
                    <a:p>
                      <a:pPr marL="196215" marR="184150" algn="ctr">
                        <a:lnSpc>
                          <a:spcPts val="1595"/>
                        </a:lnSpc>
                        <a:spcBef>
                          <a:spcPts val="15"/>
                        </a:spcBef>
                        <a:spcAft>
                          <a:spcPts val="0"/>
                        </a:spcAft>
                      </a:pPr>
                      <a:r>
                        <a:rPr lang="kk-KZ" sz="1600">
                          <a:latin typeface="Times New Roman"/>
                          <a:ea typeface="Times New Roman"/>
                        </a:rPr>
                        <a:t>34</a:t>
                      </a:r>
                      <a:endParaRPr lang="ru-RU" sz="16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9850">
                        <a:lnSpc>
                          <a:spcPts val="1595"/>
                        </a:lnSpc>
                        <a:spcBef>
                          <a:spcPts val="15"/>
                        </a:spcBef>
                        <a:spcAft>
                          <a:spcPts val="0"/>
                        </a:spcAft>
                      </a:pPr>
                      <a:r>
                        <a:rPr lang="kk-KZ" sz="1600" dirty="0">
                          <a:latin typeface="Times New Roman"/>
                          <a:ea typeface="Times New Roman"/>
                        </a:rPr>
                        <a:t>Қорытынды</a:t>
                      </a:r>
                      <a:r>
                        <a:rPr lang="kk-KZ" sz="1600" spc="-30" dirty="0">
                          <a:latin typeface="Times New Roman"/>
                          <a:ea typeface="Times New Roman"/>
                        </a:rPr>
                        <a:t> </a:t>
                      </a:r>
                      <a:r>
                        <a:rPr lang="kk-KZ" sz="1600" dirty="0">
                          <a:latin typeface="Times New Roman"/>
                          <a:ea typeface="Times New Roman"/>
                        </a:rPr>
                        <a:t>сабақ.</a:t>
                      </a:r>
                      <a:endParaRPr lang="ru-RU"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algn="ctr">
                        <a:lnSpc>
                          <a:spcPts val="1595"/>
                        </a:lnSpc>
                        <a:spcBef>
                          <a:spcPts val="15"/>
                        </a:spcBef>
                        <a:spcAft>
                          <a:spcPts val="0"/>
                        </a:spcAft>
                      </a:pPr>
                      <a:r>
                        <a:rPr lang="kk-KZ" sz="1200" dirty="0">
                          <a:latin typeface="Times New Roman"/>
                          <a:ea typeface="Times New Roman"/>
                        </a:rPr>
                        <a:t>1</a:t>
                      </a:r>
                      <a:endParaRPr lang="ru-RU" sz="11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Олжас\Desktop\портфолио фон\01532.jpg"/>
          <p:cNvPicPr>
            <a:picLocks noChangeAspect="1" noChangeArrowheads="1"/>
          </p:cNvPicPr>
          <p:nvPr/>
        </p:nvPicPr>
        <p:blipFill>
          <a:blip r:embed="rId2" cstate="print"/>
          <a:srcRect l="37500"/>
          <a:stretch>
            <a:fillRect/>
          </a:stretch>
        </p:blipFill>
        <p:spPr bwMode="auto">
          <a:xfrm>
            <a:off x="0" y="0"/>
            <a:ext cx="9144000" cy="6858005"/>
          </a:xfrm>
          <a:prstGeom prst="rect">
            <a:avLst/>
          </a:prstGeom>
          <a:noFill/>
        </p:spPr>
      </p:pic>
      <p:sp>
        <p:nvSpPr>
          <p:cNvPr id="22529" name="Rectangle 1"/>
          <p:cNvSpPr>
            <a:spLocks noChangeArrowheads="1"/>
          </p:cNvSpPr>
          <p:nvPr/>
        </p:nvSpPr>
        <p:spPr bwMode="auto">
          <a:xfrm>
            <a:off x="500034" y="1214984"/>
            <a:ext cx="8143932"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141788" algn="l"/>
              </a:tabLst>
            </a:pPr>
            <a:r>
              <a:rPr kumimoji="0" lang="kk-KZ"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endParaRPr lang="ru-RU" sz="2400" dirty="0" smtClean="0">
              <a:solidFill>
                <a:srgbClr val="0000FF"/>
              </a:solidFill>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141788" algn="l"/>
              </a:tabLst>
            </a:pPr>
            <a:endParaRPr kumimoji="0" lang="ru-RU" sz="2400" b="0" i="0" u="none" strike="noStrike" cap="none" normalizeH="0" baseline="0" dirty="0" smtClean="0">
              <a:ln>
                <a:noFill/>
              </a:ln>
              <a:solidFill>
                <a:srgbClr val="0000FF"/>
              </a:solidFill>
              <a:effectLst/>
              <a:latin typeface="Times New Roman" pitchFamily="18" charset="0"/>
              <a:cs typeface="Times New Roman" pitchFamily="18" charset="0"/>
            </a:endParaRPr>
          </a:p>
        </p:txBody>
      </p:sp>
      <p:sp>
        <p:nvSpPr>
          <p:cNvPr id="5121" name="Rectangle 1"/>
          <p:cNvSpPr>
            <a:spLocks noChangeArrowheads="1"/>
          </p:cNvSpPr>
          <p:nvPr/>
        </p:nvSpPr>
        <p:spPr bwMode="auto">
          <a:xfrm>
            <a:off x="642910" y="726499"/>
            <a:ext cx="7786742"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0000FF"/>
                </a:solidFill>
                <a:effectLst/>
                <a:latin typeface="Times New Roman" pitchFamily="18" charset="0"/>
                <a:ea typeface="Times New Roman" pitchFamily="18" charset="0"/>
                <a:cs typeface="Times New Roman" pitchFamily="18" charset="0"/>
              </a:rPr>
              <a:t> </a:t>
            </a:r>
            <a:endParaRPr kumimoji="0" lang="kk-KZ" sz="2000" b="0" i="0" u="none" strike="noStrike" cap="none" normalizeH="0" baseline="0" dirty="0" smtClean="0">
              <a:ln>
                <a:noFill/>
              </a:ln>
              <a:solidFill>
                <a:srgbClr val="0000FF"/>
              </a:solidFill>
              <a:effectLst/>
              <a:latin typeface="Times New Roman" pitchFamily="18" charset="0"/>
              <a:cs typeface="Times New Roman" pitchFamily="18" charset="0"/>
            </a:endParaRPr>
          </a:p>
        </p:txBody>
      </p:sp>
      <p:sp>
        <p:nvSpPr>
          <p:cNvPr id="11265" name="Rectangle 1"/>
          <p:cNvSpPr>
            <a:spLocks noChangeArrowheads="1"/>
          </p:cNvSpPr>
          <p:nvPr/>
        </p:nvSpPr>
        <p:spPr bwMode="auto">
          <a:xfrm>
            <a:off x="214282" y="749512"/>
            <a:ext cx="8358246" cy="566308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r>
              <a:rPr kumimoji="0" lang="kk-KZ" sz="2400" b="1" i="0" u="none" strike="noStrike" cap="none" normalizeH="0" baseline="0" dirty="0" smtClean="0">
                <a:ln>
                  <a:noFill/>
                </a:ln>
                <a:solidFill>
                  <a:srgbClr val="0000FF"/>
                </a:solidFill>
                <a:effectLst/>
                <a:latin typeface="Times New Roman" pitchFamily="18" charset="0"/>
                <a:ea typeface="Times New Roman" pitchFamily="18" charset="0"/>
                <a:cs typeface="Times New Roman" pitchFamily="18" charset="0"/>
              </a:rPr>
              <a:t> </a:t>
            </a:r>
            <a:r>
              <a:rPr lang="kk-KZ" sz="2400" dirty="0" smtClean="0">
                <a:latin typeface="Times New Roman" pitchFamily="18" charset="0"/>
                <a:cs typeface="Times New Roman" pitchFamily="18" charset="0"/>
              </a:rPr>
              <a:t>Курстың мақсаты - оқушылардың мәтін   мазмұнын   түсіне білуі және оларға ой жүгірте білу, мәтін мазмұнын өзіндік пайымдау жасауға пайдалана білуге баулу.</a:t>
            </a:r>
            <a:endParaRPr lang="ru-RU" sz="2400" dirty="0" smtClean="0">
              <a:latin typeface="Times New Roman" pitchFamily="18" charset="0"/>
              <a:cs typeface="Times New Roman" pitchFamily="18" charset="0"/>
            </a:endParaRPr>
          </a:p>
          <a:p>
            <a:r>
              <a:rPr lang="kk-KZ" sz="2400" dirty="0" smtClean="0">
                <a:latin typeface="Times New Roman" pitchFamily="18" charset="0"/>
                <a:cs typeface="Times New Roman" pitchFamily="18" charset="0"/>
              </a:rPr>
              <a:t>Курстың міндеттері:</a:t>
            </a:r>
            <a:endParaRPr lang="ru-RU" sz="2400" dirty="0" smtClean="0">
              <a:latin typeface="Times New Roman" pitchFamily="18" charset="0"/>
              <a:cs typeface="Times New Roman" pitchFamily="18" charset="0"/>
            </a:endParaRPr>
          </a:p>
          <a:p>
            <a:pPr lvl="1"/>
            <a:r>
              <a:rPr lang="kk-KZ" sz="2400" dirty="0" smtClean="0">
                <a:latin typeface="Times New Roman" pitchFamily="18" charset="0"/>
                <a:cs typeface="Times New Roman" pitchFamily="18" charset="0"/>
              </a:rPr>
              <a:t>- мәтіндерге </a:t>
            </a:r>
            <a:r>
              <a:rPr lang="kk-KZ" sz="2400" dirty="0" smtClean="0">
                <a:latin typeface="Times New Roman" pitchFamily="18" charset="0"/>
                <a:cs typeface="Times New Roman" pitchFamily="18" charset="0"/>
              </a:rPr>
              <a:t>өз тұжырымын жасай отырып, белсенділік </a:t>
            </a:r>
            <a:r>
              <a:rPr lang="kk-KZ" sz="2400" dirty="0" smtClean="0">
                <a:latin typeface="Times New Roman" pitchFamily="18" charset="0"/>
                <a:cs typeface="Times New Roman" pitchFamily="18" charset="0"/>
              </a:rPr>
              <a:t>таныту;</a:t>
            </a:r>
            <a:endParaRPr lang="ru-RU" sz="2400" dirty="0" smtClean="0">
              <a:latin typeface="Times New Roman" pitchFamily="18" charset="0"/>
              <a:cs typeface="Times New Roman" pitchFamily="18" charset="0"/>
            </a:endParaRPr>
          </a:p>
          <a:p>
            <a:pPr lvl="1"/>
            <a:r>
              <a:rPr lang="kk-KZ" sz="2400" dirty="0" smtClean="0">
                <a:latin typeface="Times New Roman" pitchFamily="18" charset="0"/>
                <a:cs typeface="Times New Roman" pitchFamily="18" charset="0"/>
              </a:rPr>
              <a:t>- Шығармашылық</a:t>
            </a:r>
            <a:r>
              <a:rPr lang="kk-KZ" sz="2400" dirty="0" smtClean="0">
                <a:latin typeface="Times New Roman" pitchFamily="18" charset="0"/>
                <a:cs typeface="Times New Roman" pitchFamily="18" charset="0"/>
              </a:rPr>
              <a:t> </a:t>
            </a:r>
            <a:r>
              <a:rPr lang="kk-KZ" sz="2400" dirty="0" smtClean="0">
                <a:latin typeface="Times New Roman" pitchFamily="18" charset="0"/>
                <a:cs typeface="Times New Roman" pitchFamily="18" charset="0"/>
              </a:rPr>
              <a:t>тұрғыда</a:t>
            </a:r>
            <a:r>
              <a:rPr lang="kk-KZ" sz="2400" dirty="0" smtClean="0">
                <a:latin typeface="Times New Roman" pitchFamily="18" charset="0"/>
                <a:cs typeface="Times New Roman" pitchFamily="18" charset="0"/>
              </a:rPr>
              <a:t> </a:t>
            </a:r>
            <a:r>
              <a:rPr lang="kk-KZ" sz="2400" dirty="0" smtClean="0">
                <a:latin typeface="Times New Roman" pitchFamily="18" charset="0"/>
                <a:cs typeface="Times New Roman" pitchFamily="18" charset="0"/>
              </a:rPr>
              <a:t>ойлау, шешім</a:t>
            </a:r>
            <a:r>
              <a:rPr lang="kk-KZ" sz="2400" dirty="0" smtClean="0">
                <a:latin typeface="Times New Roman" pitchFamily="18" charset="0"/>
                <a:cs typeface="Times New Roman" pitchFamily="18" charset="0"/>
              </a:rPr>
              <a:t> </a:t>
            </a:r>
            <a:r>
              <a:rPr lang="kk-KZ" sz="2400" dirty="0" smtClean="0">
                <a:latin typeface="Times New Roman" pitchFamily="18" charset="0"/>
                <a:cs typeface="Times New Roman" pitchFamily="18" charset="0"/>
              </a:rPr>
              <a:t>қабылдай</a:t>
            </a:r>
            <a:r>
              <a:rPr lang="kk-KZ" sz="2400" dirty="0" smtClean="0">
                <a:latin typeface="Times New Roman" pitchFamily="18" charset="0"/>
                <a:cs typeface="Times New Roman" pitchFamily="18" charset="0"/>
              </a:rPr>
              <a:t>	алуға даярлау;</a:t>
            </a:r>
            <a:endParaRPr lang="ru-RU" sz="2400" dirty="0" smtClean="0">
              <a:latin typeface="Times New Roman" pitchFamily="18" charset="0"/>
              <a:cs typeface="Times New Roman" pitchFamily="18" charset="0"/>
            </a:endParaRPr>
          </a:p>
          <a:p>
            <a:pPr lvl="1"/>
            <a:r>
              <a:rPr lang="kk-KZ" sz="2400" dirty="0" smtClean="0">
                <a:latin typeface="Times New Roman" pitchFamily="18" charset="0"/>
                <a:cs typeface="Times New Roman" pitchFamily="18" charset="0"/>
              </a:rPr>
              <a:t>- Тілдік</a:t>
            </a:r>
            <a:r>
              <a:rPr lang="kk-KZ" sz="2400" dirty="0" smtClean="0">
                <a:latin typeface="Times New Roman" pitchFamily="18" charset="0"/>
                <a:cs typeface="Times New Roman" pitchFamily="18" charset="0"/>
              </a:rPr>
              <a:t> </a:t>
            </a:r>
            <a:r>
              <a:rPr lang="kk-KZ" sz="2400" dirty="0" smtClean="0">
                <a:latin typeface="Times New Roman" pitchFamily="18" charset="0"/>
                <a:cs typeface="Times New Roman" pitchFamily="18" charset="0"/>
              </a:rPr>
              <a:t>жағдаяттарда</a:t>
            </a:r>
            <a:r>
              <a:rPr lang="kk-KZ" sz="2400" dirty="0" smtClean="0">
                <a:latin typeface="Times New Roman" pitchFamily="18" charset="0"/>
                <a:cs typeface="Times New Roman" pitchFamily="18" charset="0"/>
              </a:rPr>
              <a:t> </a:t>
            </a:r>
            <a:r>
              <a:rPr lang="kk-KZ" sz="2400" dirty="0" smtClean="0">
                <a:latin typeface="Times New Roman" pitchFamily="18" charset="0"/>
                <a:cs typeface="Times New Roman" pitchFamily="18" charset="0"/>
              </a:rPr>
              <a:t>қарым-қатынасқа түсе</a:t>
            </a:r>
            <a:r>
              <a:rPr lang="kk-KZ" sz="2400" dirty="0" smtClean="0">
                <a:latin typeface="Times New Roman" pitchFamily="18" charset="0"/>
                <a:cs typeface="Times New Roman" pitchFamily="18" charset="0"/>
              </a:rPr>
              <a:t> </a:t>
            </a:r>
            <a:r>
              <a:rPr lang="kk-KZ" sz="2400" dirty="0" smtClean="0">
                <a:latin typeface="Times New Roman" pitchFamily="18" charset="0"/>
                <a:cs typeface="Times New Roman" pitchFamily="18" charset="0"/>
              </a:rPr>
              <a:t>алу </a:t>
            </a:r>
            <a:r>
              <a:rPr lang="kk-KZ" sz="2400" dirty="0" smtClean="0">
                <a:latin typeface="Times New Roman" pitchFamily="18" charset="0"/>
                <a:cs typeface="Times New Roman" pitchFamily="18" charset="0"/>
              </a:rPr>
              <a:t>даярлығын </a:t>
            </a:r>
            <a:r>
              <a:rPr lang="kk-KZ" sz="2400" dirty="0" smtClean="0">
                <a:latin typeface="Times New Roman" pitchFamily="18" charset="0"/>
                <a:cs typeface="Times New Roman" pitchFamily="18" charset="0"/>
              </a:rPr>
              <a:t>білдіретін;</a:t>
            </a:r>
            <a:endParaRPr lang="ru-RU" sz="2400" dirty="0" smtClean="0">
              <a:latin typeface="Times New Roman" pitchFamily="18" charset="0"/>
              <a:cs typeface="Times New Roman" pitchFamily="18" charset="0"/>
            </a:endParaRPr>
          </a:p>
          <a:p>
            <a:pPr lvl="1"/>
            <a:r>
              <a:rPr lang="kk-KZ" sz="2400" dirty="0" smtClean="0">
                <a:latin typeface="Times New Roman" pitchFamily="18" charset="0"/>
                <a:cs typeface="Times New Roman" pitchFamily="18" charset="0"/>
              </a:rPr>
              <a:t>- құзыреттілікті </a:t>
            </a:r>
            <a:r>
              <a:rPr lang="kk-KZ" sz="2400" dirty="0" smtClean="0">
                <a:latin typeface="Times New Roman" pitchFamily="18" charset="0"/>
                <a:cs typeface="Times New Roman" pitchFamily="18" charset="0"/>
              </a:rPr>
              <a:t>қалыптастыру жолдарын қарастыру;</a:t>
            </a:r>
            <a:endParaRPr lang="ru-RU" sz="2400" dirty="0" smtClean="0">
              <a:latin typeface="Times New Roman" pitchFamily="18" charset="0"/>
              <a:cs typeface="Times New Roman" pitchFamily="18" charset="0"/>
            </a:endParaRPr>
          </a:p>
          <a:p>
            <a:pPr lvl="1"/>
            <a:r>
              <a:rPr lang="kk-KZ" sz="2400" dirty="0" smtClean="0">
                <a:latin typeface="Times New Roman" pitchFamily="18" charset="0"/>
                <a:cs typeface="Times New Roman" pitchFamily="18" charset="0"/>
              </a:rPr>
              <a:t>ана	тілін	жетік	</a:t>
            </a:r>
            <a:r>
              <a:rPr lang="kk-KZ" sz="2400" dirty="0" smtClean="0">
                <a:latin typeface="Times New Roman" pitchFamily="18" charset="0"/>
                <a:cs typeface="Times New Roman" pitchFamily="18" charset="0"/>
              </a:rPr>
              <a:t>білетін, ұлттық</a:t>
            </a:r>
            <a:r>
              <a:rPr lang="kk-KZ" sz="2400" dirty="0" smtClean="0">
                <a:latin typeface="Times New Roman" pitchFamily="18" charset="0"/>
                <a:cs typeface="Times New Roman" pitchFamily="18" charset="0"/>
              </a:rPr>
              <a:t> </a:t>
            </a:r>
            <a:r>
              <a:rPr lang="kk-KZ" sz="2400" dirty="0" smtClean="0">
                <a:latin typeface="Times New Roman" pitchFamily="18" charset="0"/>
                <a:cs typeface="Times New Roman" pitchFamily="18" charset="0"/>
              </a:rPr>
              <a:t>мәдени</a:t>
            </a:r>
            <a:r>
              <a:rPr lang="kk-KZ" sz="2400" dirty="0" smtClean="0">
                <a:latin typeface="Times New Roman" pitchFamily="18" charset="0"/>
                <a:cs typeface="Times New Roman" pitchFamily="18" charset="0"/>
              </a:rPr>
              <a:t> </a:t>
            </a:r>
            <a:r>
              <a:rPr lang="kk-KZ" sz="2400" dirty="0" smtClean="0">
                <a:latin typeface="Times New Roman" pitchFamily="18" charset="0"/>
                <a:cs typeface="Times New Roman" pitchFamily="18" charset="0"/>
              </a:rPr>
              <a:t>құндылықтарды </a:t>
            </a:r>
            <a:r>
              <a:rPr lang="kk-KZ" sz="2400" dirty="0" smtClean="0">
                <a:latin typeface="Times New Roman" pitchFamily="18" charset="0"/>
                <a:cs typeface="Times New Roman" pitchFamily="18" charset="0"/>
              </a:rPr>
              <a:t>бағалай алатын тұлға </a:t>
            </a:r>
            <a:r>
              <a:rPr lang="kk-KZ" sz="2400" dirty="0" smtClean="0">
                <a:latin typeface="Times New Roman" pitchFamily="18" charset="0"/>
                <a:cs typeface="Times New Roman" pitchFamily="18" charset="0"/>
              </a:rPr>
              <a:t>даярлау;</a:t>
            </a:r>
            <a:endParaRPr lang="ru-RU" sz="2400" dirty="0" smtClean="0">
              <a:latin typeface="Times New Roman" pitchFamily="18" charset="0"/>
              <a:cs typeface="Times New Roman" pitchFamily="18" charset="0"/>
            </a:endParaRPr>
          </a:p>
          <a:p>
            <a:r>
              <a:rPr lang="kk-KZ" sz="2400" dirty="0" smtClean="0">
                <a:latin typeface="Times New Roman" pitchFamily="18" charset="0"/>
                <a:cs typeface="Times New Roman" pitchFamily="18" charset="0"/>
              </a:rPr>
              <a:t> </a:t>
            </a:r>
            <a:endParaRPr lang="ru-RU" sz="2400" dirty="0" smtClean="0">
              <a:latin typeface="Times New Roman" pitchFamily="18" charset="0"/>
              <a:cs typeface="Times New Roman" pitchFamily="18" charset="0"/>
            </a:endParaRPr>
          </a:p>
          <a:p>
            <a:r>
              <a:rPr lang="kk-KZ" dirty="0" smtClean="0"/>
              <a:t> </a:t>
            </a:r>
            <a:endParaRPr lang="ru-RU" sz="4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Олжас\Desktop\портфолио фон\01532.jpg"/>
          <p:cNvPicPr>
            <a:picLocks noChangeAspect="1" noChangeArrowheads="1"/>
          </p:cNvPicPr>
          <p:nvPr/>
        </p:nvPicPr>
        <p:blipFill>
          <a:blip r:embed="rId2" cstate="print"/>
          <a:srcRect l="37500"/>
          <a:stretch>
            <a:fillRect/>
          </a:stretch>
        </p:blipFill>
        <p:spPr bwMode="auto">
          <a:xfrm>
            <a:off x="0" y="0"/>
            <a:ext cx="9144000" cy="6858005"/>
          </a:xfrm>
          <a:prstGeom prst="rect">
            <a:avLst/>
          </a:prstGeom>
          <a:noFill/>
        </p:spPr>
      </p:pic>
      <p:sp>
        <p:nvSpPr>
          <p:cNvPr id="22529" name="Rectangle 1"/>
          <p:cNvSpPr>
            <a:spLocks noChangeArrowheads="1"/>
          </p:cNvSpPr>
          <p:nvPr/>
        </p:nvSpPr>
        <p:spPr bwMode="auto">
          <a:xfrm>
            <a:off x="500034" y="1214984"/>
            <a:ext cx="8143932"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141788" algn="l"/>
              </a:tabLst>
            </a:pPr>
            <a:r>
              <a:rPr kumimoji="0" lang="kk-KZ"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endParaRPr lang="ru-RU" sz="2400" dirty="0" smtClean="0">
              <a:solidFill>
                <a:srgbClr val="0000FF"/>
              </a:solidFill>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141788" algn="l"/>
              </a:tabLst>
            </a:pPr>
            <a:endParaRPr kumimoji="0" lang="ru-RU" sz="2400" b="0" i="0" u="none" strike="noStrike" cap="none" normalizeH="0" baseline="0" dirty="0" smtClean="0">
              <a:ln>
                <a:noFill/>
              </a:ln>
              <a:solidFill>
                <a:srgbClr val="0000FF"/>
              </a:solidFill>
              <a:effectLst/>
              <a:latin typeface="Times New Roman" pitchFamily="18" charset="0"/>
              <a:cs typeface="Times New Roman" pitchFamily="18" charset="0"/>
            </a:endParaRPr>
          </a:p>
        </p:txBody>
      </p:sp>
      <p:sp>
        <p:nvSpPr>
          <p:cNvPr id="5121" name="Rectangle 1"/>
          <p:cNvSpPr>
            <a:spLocks noChangeArrowheads="1"/>
          </p:cNvSpPr>
          <p:nvPr/>
        </p:nvSpPr>
        <p:spPr bwMode="auto">
          <a:xfrm>
            <a:off x="323528" y="188640"/>
            <a:ext cx="8604448" cy="64325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kumimoji="0" lang="kk-KZ"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lang="kk-KZ" sz="2000" dirty="0" smtClean="0"/>
              <a:t>Дүниежүзілік Экономикалық Форум «Білімге жаңа көзқарас» Халықаралық есебінде ХХІ ғасырдың табысты адамының 16 түрлі білімі мен дағдысын айқындады. Мұнда үш негізгі блок анықталды:</a:t>
            </a:r>
            <a:endParaRPr lang="ru-RU" sz="2000" dirty="0" smtClean="0"/>
          </a:p>
          <a:p>
            <a:r>
              <a:rPr lang="kk-KZ" sz="2000" dirty="0" smtClean="0"/>
              <a:t>«Базалық дағдылар» </a:t>
            </a:r>
            <a:r>
              <a:rPr lang="kk-KZ" sz="2000" i="1" dirty="0" smtClean="0"/>
              <a:t>(қаржылық, мәдени және азаматтық сауаттылық, АКТ дағдылары),</a:t>
            </a:r>
            <a:endParaRPr lang="ru-RU" sz="2000" dirty="0" smtClean="0"/>
          </a:p>
          <a:p>
            <a:r>
              <a:rPr lang="kk-KZ" sz="2000" i="1" dirty="0" smtClean="0"/>
              <a:t> </a:t>
            </a:r>
            <a:endParaRPr lang="ru-RU" sz="2000" dirty="0" smtClean="0"/>
          </a:p>
          <a:p>
            <a:r>
              <a:rPr lang="kk-KZ" sz="2000" dirty="0" smtClean="0"/>
              <a:t>«Құзыреттер» </a:t>
            </a:r>
            <a:r>
              <a:rPr lang="kk-KZ" sz="2000" i="1" dirty="0" smtClean="0"/>
              <a:t>(креативтік, байланысқа бейімділік, мәселелерді шешу</a:t>
            </a:r>
            <a:r>
              <a:rPr lang="kk-KZ" sz="2000" dirty="0" smtClean="0"/>
              <a:t>),</a:t>
            </a:r>
            <a:endParaRPr lang="ru-RU" sz="2000" dirty="0" smtClean="0"/>
          </a:p>
          <a:p>
            <a:r>
              <a:rPr lang="kk-KZ" sz="2000" dirty="0" smtClean="0"/>
              <a:t>«Мінез-құлық түрлері» </a:t>
            </a:r>
            <a:r>
              <a:rPr lang="kk-KZ" sz="2000" i="1" dirty="0" smtClean="0"/>
              <a:t>(топта жұмыс істеу дағдысы, лидерлік қасиеті, ынталылығы). </a:t>
            </a:r>
            <a:r>
              <a:rPr lang="kk-KZ" sz="2000" dirty="0" smtClean="0"/>
              <a:t>15 жастағы білім алушылардың оқу жетістігін бағалайтын PISA халықаралық зерттеуі аталған құзыреттіліктерді кешенді бағалауды қарастырады.</a:t>
            </a:r>
            <a:endParaRPr lang="ru-RU" sz="2000" dirty="0" smtClean="0"/>
          </a:p>
          <a:p>
            <a:r>
              <a:rPr lang="kk-KZ" sz="2000" dirty="0" smtClean="0"/>
              <a:t> </a:t>
            </a:r>
            <a:endParaRPr lang="ru-RU" sz="2000" dirty="0" smtClean="0"/>
          </a:p>
          <a:p>
            <a:r>
              <a:rPr lang="kk-KZ" sz="2000" dirty="0" smtClean="0"/>
              <a:t>Зерттеу мәртебесі - әрбір кезеңдегі қатысушы елдер санының артуымен дәлелденеді. Біздің ел PISA зерттеуінің үш цикіліне (2009, 2012 және 2015 жылдар) қатысудан тәжірибесі бар. Алынған нәтижелер бойынша білім беру бағдарламаларын жетілдіруге және оқытудың жаңа технологияларын енгізуге ықпал жасады. Нәтижесінде педагогтер қауымы мектеп оқышуларының функционалдық сауаттылығы деңгейлерін өлшейтін бірегей құралдарға қол жеткізді.</a:t>
            </a:r>
            <a:endParaRPr lang="ru-RU" sz="2000" dirty="0" smtClean="0"/>
          </a:p>
          <a:p>
            <a:r>
              <a:rPr lang="kk-KZ" sz="2000" dirty="0" smtClean="0"/>
              <a:t> </a:t>
            </a:r>
            <a:endParaRPr lang="ru-RU" sz="2000" dirty="0" smtClean="0"/>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1200" b="0" i="0" u="none" strike="noStrike" cap="none" normalizeH="0" baseline="0" dirty="0" smtClean="0">
              <a:ln>
                <a:noFill/>
              </a:ln>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Олжас\Desktop\портфолио фон\01532.jpg"/>
          <p:cNvPicPr>
            <a:picLocks noChangeAspect="1" noChangeArrowheads="1"/>
          </p:cNvPicPr>
          <p:nvPr/>
        </p:nvPicPr>
        <p:blipFill>
          <a:blip r:embed="rId2" cstate="print"/>
          <a:srcRect l="37500"/>
          <a:stretch>
            <a:fillRect/>
          </a:stretch>
        </p:blipFill>
        <p:spPr bwMode="auto">
          <a:xfrm>
            <a:off x="0" y="0"/>
            <a:ext cx="9144000" cy="6858005"/>
          </a:xfrm>
          <a:prstGeom prst="rect">
            <a:avLst/>
          </a:prstGeom>
          <a:noFill/>
        </p:spPr>
      </p:pic>
      <p:sp>
        <p:nvSpPr>
          <p:cNvPr id="21506" name="AutoShape 2" descr="Картинки по запросу таразы түрлері"/>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7" name="Прямоугольник 6"/>
          <p:cNvSpPr/>
          <p:nvPr/>
        </p:nvSpPr>
        <p:spPr>
          <a:xfrm>
            <a:off x="1000100" y="642918"/>
            <a:ext cx="7429552" cy="584775"/>
          </a:xfrm>
          <a:prstGeom prst="rect">
            <a:avLst/>
          </a:prstGeom>
        </p:spPr>
        <p:txBody>
          <a:bodyPr wrap="square">
            <a:spAutoFit/>
          </a:bodyPr>
          <a:lstStyle/>
          <a:p>
            <a:pPr lvl="0" algn="ctr" eaLnBrk="0" fontAlgn="base" hangingPunct="0">
              <a:spcBef>
                <a:spcPct val="0"/>
              </a:spcBef>
              <a:spcAft>
                <a:spcPct val="0"/>
              </a:spcAft>
              <a:tabLst>
                <a:tab pos="4141788" algn="l"/>
              </a:tabLst>
            </a:pPr>
            <a:r>
              <a:rPr lang="kk-KZ" sz="3200" b="1" dirty="0" smtClean="0">
                <a:solidFill>
                  <a:srgbClr val="FF0000"/>
                </a:solidFill>
                <a:latin typeface="Times New Roman" pitchFamily="18" charset="0"/>
                <a:ea typeface="Times New Roman" pitchFamily="18" charset="0"/>
                <a:cs typeface="Times New Roman" pitchFamily="18" charset="0"/>
              </a:rPr>
              <a:t> </a:t>
            </a:r>
            <a:endParaRPr lang="ru-RU" sz="3200" b="1" dirty="0" smtClean="0">
              <a:solidFill>
                <a:srgbClr val="FF0000"/>
              </a:solidFill>
              <a:latin typeface="Times New Roman" pitchFamily="18" charset="0"/>
              <a:cs typeface="Times New Roman" pitchFamily="18" charset="0"/>
            </a:endParaRPr>
          </a:p>
        </p:txBody>
      </p:sp>
      <p:sp>
        <p:nvSpPr>
          <p:cNvPr id="2049" name="Rectangle 1"/>
          <p:cNvSpPr>
            <a:spLocks noChangeArrowheads="1"/>
          </p:cNvSpPr>
          <p:nvPr/>
        </p:nvSpPr>
        <p:spPr bwMode="auto">
          <a:xfrm>
            <a:off x="611560" y="836712"/>
            <a:ext cx="785818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kk-KZ"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endParaRPr kumimoji="0" lang="kk-KZ" sz="2400"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2050" name="Rectangle 2"/>
          <p:cNvSpPr>
            <a:spLocks noChangeArrowheads="1"/>
          </p:cNvSpPr>
          <p:nvPr/>
        </p:nvSpPr>
        <p:spPr bwMode="auto">
          <a:xfrm>
            <a:off x="500034" y="1428736"/>
            <a:ext cx="8072494"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1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20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endParaRPr kumimoji="0" lang="kk-KZ" sz="2000" b="1" i="0" u="none" strike="noStrike" cap="none" normalizeH="0" baseline="0" dirty="0" smtClean="0">
              <a:ln>
                <a:noFill/>
              </a:ln>
              <a:solidFill>
                <a:srgbClr val="0000FF"/>
              </a:solidFill>
              <a:effectLst/>
              <a:latin typeface="Times New Roman" pitchFamily="18" charset="0"/>
              <a:cs typeface="Times New Roman" pitchFamily="18" charset="0"/>
            </a:endParaRPr>
          </a:p>
        </p:txBody>
      </p:sp>
      <p:sp>
        <p:nvSpPr>
          <p:cNvPr id="8193" name="Rectangle 1"/>
          <p:cNvSpPr>
            <a:spLocks noChangeArrowheads="1"/>
          </p:cNvSpPr>
          <p:nvPr/>
        </p:nvSpPr>
        <p:spPr bwMode="auto">
          <a:xfrm>
            <a:off x="857224" y="1571613"/>
            <a:ext cx="7715304"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b="1" i="1" u="none" strike="noStrike" cap="none" normalizeH="0" baseline="0" dirty="0" smtClean="0">
                <a:ln>
                  <a:noFill/>
                </a:ln>
                <a:solidFill>
                  <a:srgbClr val="0000FF"/>
                </a:solidFill>
                <a:effectLst/>
                <a:latin typeface="Times New Roman" pitchFamily="18" charset="0"/>
                <a:ea typeface="Times New Roman" pitchFamily="18" charset="0"/>
                <a:cs typeface="Times New Roman" pitchFamily="18" charset="0"/>
              </a:rPr>
              <a:t> </a:t>
            </a:r>
            <a:endParaRPr kumimoji="0" lang="kk-KZ" sz="2000" b="0" i="0" u="none" strike="noStrike" cap="none" normalizeH="0" baseline="0" dirty="0" smtClean="0">
              <a:ln>
                <a:noFill/>
              </a:ln>
              <a:solidFill>
                <a:srgbClr val="0000FF"/>
              </a:solidFill>
              <a:effectLst/>
              <a:latin typeface="Times New Roman" pitchFamily="18" charset="0"/>
              <a:cs typeface="Times New Roman" pitchFamily="18" charset="0"/>
            </a:endParaRPr>
          </a:p>
        </p:txBody>
      </p:sp>
      <p:sp>
        <p:nvSpPr>
          <p:cNvPr id="10241" name="Rectangle 1"/>
          <p:cNvSpPr>
            <a:spLocks noChangeArrowheads="1"/>
          </p:cNvSpPr>
          <p:nvPr/>
        </p:nvSpPr>
        <p:spPr bwMode="auto">
          <a:xfrm>
            <a:off x="323528" y="771962"/>
            <a:ext cx="8820472"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kk-KZ" sz="2400" dirty="0" smtClean="0"/>
              <a:t>PISA </a:t>
            </a:r>
            <a:r>
              <a:rPr lang="kk-KZ" sz="2400" i="1" dirty="0" smtClean="0"/>
              <a:t>(Programme for International Student Assessment) </a:t>
            </a:r>
            <a:r>
              <a:rPr lang="kk-KZ" sz="2400" dirty="0" smtClean="0"/>
              <a:t>15 жастағы білім алушылардың оқу жетістігінің деңгейін бағалайды. Нақты осы жастағы оқушыларды іріктеудің себебі, әлемнің көптеген елдерінде бұл жастағы балалардың мектепте міндетті білім </a:t>
            </a:r>
            <a:r>
              <a:rPr lang="kk-KZ" sz="2400" dirty="0" smtClean="0"/>
              <a:t>алуы аяқталатындығымен </a:t>
            </a:r>
            <a:r>
              <a:rPr lang="kk-KZ" sz="2400" dirty="0" smtClean="0"/>
              <a:t>түсіндіріледі. Жастар осы жаста өздерінің мамандықтарын таңдау мен болашақ білім алу траекториясын анықтай алады.</a:t>
            </a:r>
            <a:endParaRPr lang="ru-RU" sz="2400" dirty="0" smtClean="0"/>
          </a:p>
          <a:p>
            <a:r>
              <a:rPr lang="kk-KZ" sz="2400" dirty="0" smtClean="0"/>
              <a:t>PISA жобасының басымдылығы қатысушы елдер санының артуымен (PISA-2000 – 32 ел) расталады. Ал PISA-2018 жобасына қатысуға әлемнің 80-нен астам елі өтініш білдірген</a:t>
            </a:r>
            <a:endParaRPr lang="ru-RU" sz="2400" dirty="0" smtClean="0"/>
          </a:p>
          <a:p>
            <a:endParaRPr lang="ru-RU" dirty="0" smtClean="0"/>
          </a:p>
          <a:p>
            <a:endParaRPr lang="kk-KZ" dirty="0" smtClean="0"/>
          </a:p>
          <a:p>
            <a:endParaRPr lang="ru-RU" dirty="0" smtClean="0"/>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b="0" i="0" u="none" strike="noStrike" cap="none" normalizeH="0" baseline="0" dirty="0" smtClean="0">
              <a:ln>
                <a:noFill/>
              </a:ln>
              <a:solidFill>
                <a:srgbClr val="0000FF"/>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Олжас\Desktop\портфолио фон\01532.jpg"/>
          <p:cNvPicPr>
            <a:picLocks noChangeAspect="1" noChangeArrowheads="1"/>
          </p:cNvPicPr>
          <p:nvPr/>
        </p:nvPicPr>
        <p:blipFill>
          <a:blip r:embed="rId2" cstate="print"/>
          <a:srcRect l="37500"/>
          <a:stretch>
            <a:fillRect/>
          </a:stretch>
        </p:blipFill>
        <p:spPr bwMode="auto">
          <a:xfrm>
            <a:off x="0" y="0"/>
            <a:ext cx="9144000" cy="6858005"/>
          </a:xfrm>
          <a:prstGeom prst="rect">
            <a:avLst/>
          </a:prstGeom>
          <a:noFill/>
        </p:spPr>
      </p:pic>
      <p:sp>
        <p:nvSpPr>
          <p:cNvPr id="21506" name="AutoShape 2" descr="Картинки по запросу таразы түрлері"/>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7" name="Прямоугольник 6"/>
          <p:cNvSpPr/>
          <p:nvPr/>
        </p:nvSpPr>
        <p:spPr>
          <a:xfrm>
            <a:off x="1000100" y="642918"/>
            <a:ext cx="7429552" cy="584775"/>
          </a:xfrm>
          <a:prstGeom prst="rect">
            <a:avLst/>
          </a:prstGeom>
        </p:spPr>
        <p:txBody>
          <a:bodyPr wrap="square">
            <a:spAutoFit/>
          </a:bodyPr>
          <a:lstStyle/>
          <a:p>
            <a:pPr lvl="0" algn="ctr" eaLnBrk="0" fontAlgn="base" hangingPunct="0">
              <a:spcBef>
                <a:spcPct val="0"/>
              </a:spcBef>
              <a:spcAft>
                <a:spcPct val="0"/>
              </a:spcAft>
              <a:tabLst>
                <a:tab pos="4141788" algn="l"/>
              </a:tabLst>
            </a:pPr>
            <a:r>
              <a:rPr lang="kk-KZ" sz="3200" b="1" dirty="0" smtClean="0">
                <a:solidFill>
                  <a:srgbClr val="FF0000"/>
                </a:solidFill>
                <a:latin typeface="Times New Roman" pitchFamily="18" charset="0"/>
                <a:ea typeface="Times New Roman" pitchFamily="18" charset="0"/>
                <a:cs typeface="Times New Roman" pitchFamily="18" charset="0"/>
              </a:rPr>
              <a:t> </a:t>
            </a:r>
            <a:endParaRPr lang="ru-RU" sz="3200" b="1" dirty="0" smtClean="0">
              <a:solidFill>
                <a:srgbClr val="FF0000"/>
              </a:solidFill>
              <a:latin typeface="Times New Roman" pitchFamily="18" charset="0"/>
              <a:cs typeface="Times New Roman" pitchFamily="18" charset="0"/>
            </a:endParaRPr>
          </a:p>
        </p:txBody>
      </p:sp>
      <p:sp>
        <p:nvSpPr>
          <p:cNvPr id="2049" name="Rectangle 1"/>
          <p:cNvSpPr>
            <a:spLocks noChangeArrowheads="1"/>
          </p:cNvSpPr>
          <p:nvPr/>
        </p:nvSpPr>
        <p:spPr bwMode="auto">
          <a:xfrm>
            <a:off x="642910" y="861773"/>
            <a:ext cx="785818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kk-KZ" sz="2400" b="1" dirty="0" smtClean="0">
                <a:solidFill>
                  <a:srgbClr val="FF0000"/>
                </a:solidFill>
                <a:latin typeface="Times New Roman" pitchFamily="18" charset="0"/>
                <a:ea typeface="Times New Roman" pitchFamily="18" charset="0"/>
                <a:cs typeface="Times New Roman" pitchFamily="18" charset="0"/>
              </a:rPr>
              <a:t> </a:t>
            </a:r>
            <a:endParaRPr kumimoji="0" lang="kk-KZ" sz="2400"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2050" name="Rectangle 2"/>
          <p:cNvSpPr>
            <a:spLocks noChangeArrowheads="1"/>
          </p:cNvSpPr>
          <p:nvPr/>
        </p:nvSpPr>
        <p:spPr bwMode="auto">
          <a:xfrm>
            <a:off x="500034" y="1428736"/>
            <a:ext cx="8072494"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1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kk-KZ" sz="20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endParaRPr kumimoji="0" lang="kk-KZ" sz="2000" b="1" i="0" u="none" strike="noStrike" cap="none" normalizeH="0" baseline="0" dirty="0" smtClean="0">
              <a:ln>
                <a:noFill/>
              </a:ln>
              <a:solidFill>
                <a:srgbClr val="0000FF"/>
              </a:solidFill>
              <a:effectLst/>
              <a:latin typeface="Times New Roman" pitchFamily="18" charset="0"/>
              <a:cs typeface="Times New Roman" pitchFamily="18" charset="0"/>
            </a:endParaRPr>
          </a:p>
        </p:txBody>
      </p:sp>
      <p:sp>
        <p:nvSpPr>
          <p:cNvPr id="8193" name="Rectangle 1"/>
          <p:cNvSpPr>
            <a:spLocks noChangeArrowheads="1"/>
          </p:cNvSpPr>
          <p:nvPr/>
        </p:nvSpPr>
        <p:spPr bwMode="auto">
          <a:xfrm>
            <a:off x="857224" y="1571613"/>
            <a:ext cx="7715304"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b="1" i="1" u="none" strike="noStrike" cap="none" normalizeH="0" baseline="0" dirty="0" smtClean="0">
                <a:ln>
                  <a:noFill/>
                </a:ln>
                <a:solidFill>
                  <a:srgbClr val="0000FF"/>
                </a:solidFill>
                <a:effectLst/>
                <a:latin typeface="Times New Roman" pitchFamily="18" charset="0"/>
                <a:ea typeface="Times New Roman" pitchFamily="18" charset="0"/>
                <a:cs typeface="Times New Roman" pitchFamily="18" charset="0"/>
              </a:rPr>
              <a:t> </a:t>
            </a:r>
            <a:endParaRPr kumimoji="0" lang="kk-KZ" sz="2000" b="0" i="0" u="none" strike="noStrike" cap="none" normalizeH="0" baseline="0" dirty="0" smtClean="0">
              <a:ln>
                <a:noFill/>
              </a:ln>
              <a:solidFill>
                <a:srgbClr val="0000FF"/>
              </a:solidFill>
              <a:effectLst/>
              <a:latin typeface="Times New Roman" pitchFamily="18" charset="0"/>
              <a:cs typeface="Times New Roman" pitchFamily="18" charset="0"/>
            </a:endParaRPr>
          </a:p>
        </p:txBody>
      </p:sp>
      <p:sp>
        <p:nvSpPr>
          <p:cNvPr id="9217" name="Rectangle 1"/>
          <p:cNvSpPr>
            <a:spLocks noChangeArrowheads="1"/>
          </p:cNvSpPr>
          <p:nvPr/>
        </p:nvSpPr>
        <p:spPr bwMode="auto">
          <a:xfrm>
            <a:off x="539552" y="640433"/>
            <a:ext cx="8358246"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kk-KZ" sz="2000" dirty="0" smtClean="0"/>
              <a:t>Алғаш рет PISA-2012 зерттеуінде компютерлік форматта жаңа интерактивтік тапсырмалар қолданылды. Мұндай тапсырмалар білім алушылрадың компьютерлік жүйемен тікелей жұмыс жүргізуін талап етеді. Зерттеуге қатысушылардың функционалды сауаттылық деңгейі таблица, диаграмма, график,сурет және сызбалар түрінде берілген тапсырмалармен анықталады.</a:t>
            </a:r>
            <a:endParaRPr lang="ru-RU" sz="2000" dirty="0" smtClean="0"/>
          </a:p>
          <a:p>
            <a:r>
              <a:rPr lang="kk-KZ" sz="2000" dirty="0" smtClean="0"/>
              <a:t>Тест тапсырмалары жауаптың үш түрін қарастарады: еркін құрастырылған (толық және негізделген жазбаша жауап), жабық құрастырылған жауап (оқиғаны ретімен орналастыру, қажетті сөзді немесе цифрды жазу) және берілген жауап нұсқасынан таңдау жасау ((a, b, c, d) жауап нұсқаларының бірін таңдау).</a:t>
            </a:r>
            <a:endParaRPr lang="ru-RU" sz="2000" dirty="0" smtClean="0"/>
          </a:p>
          <a:p>
            <a:r>
              <a:rPr lang="kk-KZ" sz="2000" dirty="0" smtClean="0"/>
              <a:t>Тапсырма жауаптары оқушылардан бірнеше таблица мен графиктерде берілген ақпараттармен бір уақытта жұмыс істей білу қабілеттерін талап етеді. Тапсырма мазмұнында артық ақпараттардың берілуімен де сұрақтар күрделене түседі. Сонымен, 15 жастағы оқушылардың ұсынылған проблема мен ситуацияға талдау жасауы үшін қажетті ақпаратты таба білу біліктілігі бағаланады.</a:t>
            </a:r>
            <a:endParaRPr lang="ru-RU" sz="2000" dirty="0" smtClean="0"/>
          </a:p>
          <a:p>
            <a:endParaRPr lang="ru-RU"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Олжас\Desktop\портфолио фон\01532.jpg"/>
          <p:cNvPicPr>
            <a:picLocks noChangeAspect="1" noChangeArrowheads="1"/>
          </p:cNvPicPr>
          <p:nvPr/>
        </p:nvPicPr>
        <p:blipFill>
          <a:blip r:embed="rId2" cstate="print"/>
          <a:srcRect l="37500"/>
          <a:stretch>
            <a:fillRect/>
          </a:stretch>
        </p:blipFill>
        <p:spPr bwMode="auto">
          <a:xfrm>
            <a:off x="0" y="0"/>
            <a:ext cx="9144000" cy="6858005"/>
          </a:xfrm>
          <a:prstGeom prst="rect">
            <a:avLst/>
          </a:prstGeom>
          <a:noFill/>
        </p:spPr>
      </p:pic>
      <p:sp>
        <p:nvSpPr>
          <p:cNvPr id="3" name="Прямоугольник 2"/>
          <p:cNvSpPr/>
          <p:nvPr/>
        </p:nvSpPr>
        <p:spPr>
          <a:xfrm>
            <a:off x="2878784" y="428604"/>
            <a:ext cx="287258" cy="584775"/>
          </a:xfrm>
          <a:prstGeom prst="rect">
            <a:avLst/>
          </a:prstGeom>
        </p:spPr>
        <p:txBody>
          <a:bodyPr wrap="none">
            <a:spAutoFit/>
          </a:bodyPr>
          <a:lstStyle/>
          <a:p>
            <a:r>
              <a:rPr lang="kk-KZ" sz="3200" b="1" dirty="0" smtClean="0">
                <a:solidFill>
                  <a:srgbClr val="FF0000"/>
                </a:solidFill>
                <a:latin typeface="Times New Roman" pitchFamily="18" charset="0"/>
                <a:cs typeface="Times New Roman" pitchFamily="18" charset="0"/>
              </a:rPr>
              <a:t> </a:t>
            </a:r>
            <a:endParaRPr lang="ru-RU" sz="3200" dirty="0">
              <a:solidFill>
                <a:srgbClr val="FF0000"/>
              </a:solidFill>
              <a:latin typeface="Times New Roman" pitchFamily="18" charset="0"/>
              <a:cs typeface="Times New Roman" pitchFamily="18" charset="0"/>
            </a:endParaRPr>
          </a:p>
        </p:txBody>
      </p:sp>
      <p:sp>
        <p:nvSpPr>
          <p:cNvPr id="3073" name="Rectangle 1"/>
          <p:cNvSpPr>
            <a:spLocks noChangeArrowheads="1"/>
          </p:cNvSpPr>
          <p:nvPr/>
        </p:nvSpPr>
        <p:spPr bwMode="auto">
          <a:xfrm>
            <a:off x="285720" y="1285860"/>
            <a:ext cx="8143932"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0000FF"/>
                </a:solidFill>
                <a:effectLst/>
                <a:latin typeface="Times New Roman" pitchFamily="18" charset="0"/>
                <a:ea typeface="Times New Roman" pitchFamily="18" charset="0"/>
                <a:cs typeface="Times New Roman" pitchFamily="18" charset="0"/>
              </a:rPr>
              <a:t> </a:t>
            </a:r>
            <a:r>
              <a:rPr kumimoji="0" lang="kk-KZ" sz="2400" b="0" i="0" u="none" strike="noStrike" cap="none" normalizeH="0" baseline="0" dirty="0" smtClean="0">
                <a:ln>
                  <a:noFill/>
                </a:ln>
                <a:solidFill>
                  <a:srgbClr val="0000FF"/>
                </a:solidFill>
                <a:effectLst/>
                <a:latin typeface="Times New Roman" pitchFamily="18" charset="0"/>
                <a:ea typeface="Times New Roman" pitchFamily="18" charset="0"/>
                <a:cs typeface="Times New Roman" pitchFamily="18" charset="0"/>
              </a:rPr>
              <a:t> </a:t>
            </a:r>
            <a:r>
              <a:rPr kumimoji="0" lang="kk-KZ"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endParaRPr kumimoji="0" lang="kk-KZ" sz="2400" b="0" i="0" u="none" strike="noStrike" cap="none" normalizeH="0" baseline="0" dirty="0" smtClean="0">
              <a:ln>
                <a:noFill/>
              </a:ln>
              <a:solidFill>
                <a:srgbClr val="0000FF"/>
              </a:solidFill>
              <a:effectLst/>
              <a:latin typeface="Times New Roman" pitchFamily="18" charset="0"/>
              <a:cs typeface="Times New Roman" pitchFamily="18" charset="0"/>
            </a:endParaRPr>
          </a:p>
        </p:txBody>
      </p:sp>
      <p:sp>
        <p:nvSpPr>
          <p:cNvPr id="15361" name="Rectangle 1"/>
          <p:cNvSpPr>
            <a:spLocks noChangeArrowheads="1"/>
          </p:cNvSpPr>
          <p:nvPr/>
        </p:nvSpPr>
        <p:spPr bwMode="auto">
          <a:xfrm>
            <a:off x="857224" y="3643314"/>
            <a:ext cx="7286676"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   </a:t>
            </a:r>
            <a:r>
              <a:rPr kumimoji="0" lang="kk-KZ" sz="2000" b="1" i="0" u="none" strike="noStrike" cap="none" normalizeH="0" baseline="0" dirty="0" smtClean="0">
                <a:ln>
                  <a:noFill/>
                </a:ln>
                <a:solidFill>
                  <a:srgbClr val="0000FF"/>
                </a:solidFill>
                <a:effectLst/>
                <a:latin typeface="Times New Roman" pitchFamily="18" charset="0"/>
                <a:ea typeface="Times New Roman" pitchFamily="18" charset="0"/>
                <a:cs typeface="Times New Roman" pitchFamily="18" charset="0"/>
              </a:rPr>
              <a:t> </a:t>
            </a:r>
            <a:endParaRPr kumimoji="0" lang="kk-KZ" sz="2000" b="1" i="0" u="none" strike="noStrike" cap="none" normalizeH="0" baseline="0" dirty="0" smtClean="0">
              <a:ln>
                <a:noFill/>
              </a:ln>
              <a:solidFill>
                <a:srgbClr val="0000FF"/>
              </a:solidFill>
              <a:effectLst/>
              <a:latin typeface="Times New Roman" pitchFamily="18" charset="0"/>
              <a:cs typeface="Times New Roman" pitchFamily="18" charset="0"/>
            </a:endParaRPr>
          </a:p>
        </p:txBody>
      </p:sp>
      <p:sp>
        <p:nvSpPr>
          <p:cNvPr id="4" name="Rectangle 1"/>
          <p:cNvSpPr>
            <a:spLocks noChangeArrowheads="1"/>
          </p:cNvSpPr>
          <p:nvPr/>
        </p:nvSpPr>
        <p:spPr bwMode="auto">
          <a:xfrm>
            <a:off x="467544" y="696177"/>
            <a:ext cx="728952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kk-KZ" sz="3200" dirty="0" smtClean="0">
                <a:latin typeface="Times New Roman" pitchFamily="18" charset="0"/>
                <a:cs typeface="Times New Roman" pitchFamily="18" charset="0"/>
              </a:rPr>
              <a:t>Оқу сaуaттылығы – оқушылaрдың жaзбa мәтіндерді түсінуі және қолдaнуы, мәтін бaрысындa ой-толғaуы, жaңa білім игерудегі әдіс- тәсілдерді қолдaнуы, әлеуметтік ортaғa бейімделуі. Оқу іс- әрекетін орындaу реті:</a:t>
            </a:r>
            <a:endParaRPr lang="ru-RU" sz="3200" dirty="0" smtClean="0">
              <a:latin typeface="Times New Roman" pitchFamily="18" charset="0"/>
              <a:cs typeface="Times New Roman" pitchFamily="18" charset="0"/>
            </a:endParaRPr>
          </a:p>
          <a:p>
            <a:pPr lvl="1"/>
            <a:r>
              <a:rPr lang="kk-KZ" sz="3200" dirty="0" smtClean="0">
                <a:latin typeface="Times New Roman" pitchFamily="18" charset="0"/>
                <a:cs typeface="Times New Roman" pitchFamily="18" charset="0"/>
              </a:rPr>
              <a:t>Мәтінді оқу, aқпaрaтты қaбылдaу;</a:t>
            </a:r>
            <a:endParaRPr lang="ru-RU" sz="3200" dirty="0" smtClean="0">
              <a:latin typeface="Times New Roman" pitchFamily="18" charset="0"/>
              <a:cs typeface="Times New Roman" pitchFamily="18" charset="0"/>
            </a:endParaRPr>
          </a:p>
          <a:p>
            <a:pPr lvl="1"/>
            <a:r>
              <a:rPr lang="kk-KZ" sz="3200" dirty="0" smtClean="0">
                <a:latin typeface="Times New Roman" pitchFamily="18" charset="0"/>
                <a:cs typeface="Times New Roman" pitchFamily="18" charset="0"/>
              </a:rPr>
              <a:t>Aқпaрaттaн түйінді ойды жинaқтaу;</a:t>
            </a:r>
            <a:endParaRPr lang="ru-RU" sz="3200" dirty="0" smtClean="0">
              <a:latin typeface="Times New Roman" pitchFamily="18" charset="0"/>
              <a:cs typeface="Times New Roman" pitchFamily="18" charset="0"/>
            </a:endParaRPr>
          </a:p>
          <a:p>
            <a:pPr lvl="1"/>
            <a:r>
              <a:rPr lang="kk-KZ" sz="3200" dirty="0" smtClean="0">
                <a:latin typeface="Times New Roman" pitchFamily="18" charset="0"/>
                <a:cs typeface="Times New Roman" pitchFamily="18" charset="0"/>
              </a:rPr>
              <a:t>Мәтін ішінен іс-әрекетті белгілеу; </a:t>
            </a:r>
          </a:p>
          <a:p>
            <a:pPr lvl="1"/>
            <a:r>
              <a:rPr lang="kk-KZ" sz="3200" dirty="0" smtClean="0">
                <a:latin typeface="Times New Roman" pitchFamily="18" charset="0"/>
                <a:cs typeface="Times New Roman" pitchFamily="18" charset="0"/>
              </a:rPr>
              <a:t>Мaзмұнын бaғaлaу;</a:t>
            </a:r>
          </a:p>
          <a:p>
            <a:pPr lvl="1"/>
            <a:endParaRPr lang="ru-RU" sz="1600" dirty="0" smtClean="0"/>
          </a:p>
        </p:txBody>
      </p:sp>
      <p:sp>
        <p:nvSpPr>
          <p:cNvPr id="8" name="Нашивка 7"/>
          <p:cNvSpPr/>
          <p:nvPr/>
        </p:nvSpPr>
        <p:spPr>
          <a:xfrm>
            <a:off x="395536" y="3933056"/>
            <a:ext cx="484632" cy="144016"/>
          </a:xfrm>
          <a:prstGeom prst="chevron">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9" name="Нашивка 8"/>
          <p:cNvSpPr/>
          <p:nvPr/>
        </p:nvSpPr>
        <p:spPr>
          <a:xfrm>
            <a:off x="467544" y="4365104"/>
            <a:ext cx="484632" cy="144016"/>
          </a:xfrm>
          <a:prstGeom prst="chevron">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0" name="Нашивка 9"/>
          <p:cNvSpPr/>
          <p:nvPr/>
        </p:nvSpPr>
        <p:spPr>
          <a:xfrm>
            <a:off x="395536" y="4869160"/>
            <a:ext cx="484632" cy="144016"/>
          </a:xfrm>
          <a:prstGeom prst="chevron">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2" name="Нашивка 11"/>
          <p:cNvSpPr/>
          <p:nvPr/>
        </p:nvSpPr>
        <p:spPr>
          <a:xfrm>
            <a:off x="467544" y="5301208"/>
            <a:ext cx="484632" cy="144016"/>
          </a:xfrm>
          <a:prstGeom prst="chevron">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Олжас\Desktop\портфолио фон\01532.jpg"/>
          <p:cNvPicPr>
            <a:picLocks noChangeAspect="1" noChangeArrowheads="1"/>
          </p:cNvPicPr>
          <p:nvPr/>
        </p:nvPicPr>
        <p:blipFill>
          <a:blip r:embed="rId2" cstate="print"/>
          <a:srcRect l="37500"/>
          <a:stretch>
            <a:fillRect/>
          </a:stretch>
        </p:blipFill>
        <p:spPr bwMode="auto">
          <a:xfrm>
            <a:off x="0" y="0"/>
            <a:ext cx="9144000" cy="6858005"/>
          </a:xfrm>
          <a:prstGeom prst="rect">
            <a:avLst/>
          </a:prstGeom>
          <a:noFill/>
        </p:spPr>
      </p:pic>
      <p:sp>
        <p:nvSpPr>
          <p:cNvPr id="3" name="Прямоугольник 2"/>
          <p:cNvSpPr/>
          <p:nvPr/>
        </p:nvSpPr>
        <p:spPr>
          <a:xfrm>
            <a:off x="2878784" y="428604"/>
            <a:ext cx="287258" cy="584775"/>
          </a:xfrm>
          <a:prstGeom prst="rect">
            <a:avLst/>
          </a:prstGeom>
        </p:spPr>
        <p:txBody>
          <a:bodyPr wrap="none">
            <a:spAutoFit/>
          </a:bodyPr>
          <a:lstStyle/>
          <a:p>
            <a:r>
              <a:rPr lang="kk-KZ" sz="3200" b="1" dirty="0" smtClean="0">
                <a:solidFill>
                  <a:srgbClr val="FF0000"/>
                </a:solidFill>
                <a:latin typeface="Times New Roman" pitchFamily="18" charset="0"/>
                <a:cs typeface="Times New Roman" pitchFamily="18" charset="0"/>
              </a:rPr>
              <a:t> </a:t>
            </a:r>
            <a:endParaRPr lang="ru-RU" sz="3200" dirty="0">
              <a:solidFill>
                <a:srgbClr val="FF0000"/>
              </a:solidFill>
              <a:latin typeface="Times New Roman" pitchFamily="18" charset="0"/>
              <a:cs typeface="Times New Roman" pitchFamily="18" charset="0"/>
            </a:endParaRPr>
          </a:p>
        </p:txBody>
      </p:sp>
      <p:sp>
        <p:nvSpPr>
          <p:cNvPr id="3073" name="Rectangle 1"/>
          <p:cNvSpPr>
            <a:spLocks noChangeArrowheads="1"/>
          </p:cNvSpPr>
          <p:nvPr/>
        </p:nvSpPr>
        <p:spPr bwMode="auto">
          <a:xfrm>
            <a:off x="285720" y="1285860"/>
            <a:ext cx="8143932"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0000FF"/>
                </a:solidFill>
                <a:effectLst/>
                <a:latin typeface="Times New Roman" pitchFamily="18" charset="0"/>
                <a:ea typeface="Times New Roman" pitchFamily="18" charset="0"/>
                <a:cs typeface="Times New Roman" pitchFamily="18" charset="0"/>
              </a:rPr>
              <a:t> </a:t>
            </a:r>
            <a:r>
              <a:rPr kumimoji="0" lang="kk-KZ" sz="2400" b="0" i="0" u="none" strike="noStrike" cap="none" normalizeH="0" baseline="0" dirty="0" smtClean="0">
                <a:ln>
                  <a:noFill/>
                </a:ln>
                <a:solidFill>
                  <a:srgbClr val="0000FF"/>
                </a:solidFill>
                <a:effectLst/>
                <a:latin typeface="Times New Roman" pitchFamily="18" charset="0"/>
                <a:ea typeface="Times New Roman" pitchFamily="18" charset="0"/>
                <a:cs typeface="Times New Roman" pitchFamily="18" charset="0"/>
              </a:rPr>
              <a:t> </a:t>
            </a:r>
            <a:r>
              <a:rPr kumimoji="0" lang="kk-KZ"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endParaRPr kumimoji="0" lang="kk-KZ" sz="2400" b="0" i="0" u="none" strike="noStrike" cap="none" normalizeH="0" baseline="0" dirty="0" smtClean="0">
              <a:ln>
                <a:noFill/>
              </a:ln>
              <a:solidFill>
                <a:srgbClr val="0000FF"/>
              </a:solidFill>
              <a:effectLst/>
              <a:latin typeface="Times New Roman" pitchFamily="18" charset="0"/>
              <a:cs typeface="Times New Roman" pitchFamily="18" charset="0"/>
            </a:endParaRPr>
          </a:p>
        </p:txBody>
      </p:sp>
      <p:sp>
        <p:nvSpPr>
          <p:cNvPr id="11" name="Прямоугольник 10"/>
          <p:cNvSpPr/>
          <p:nvPr/>
        </p:nvSpPr>
        <p:spPr>
          <a:xfrm>
            <a:off x="1928794" y="571480"/>
            <a:ext cx="4214842" cy="461665"/>
          </a:xfrm>
          <a:prstGeom prst="rect">
            <a:avLst/>
          </a:prstGeom>
        </p:spPr>
        <p:txBody>
          <a:bodyPr wrap="square">
            <a:spAutoFit/>
          </a:bodyPr>
          <a:lstStyle/>
          <a:p>
            <a:pPr lvl="0" algn="ctr" fontAlgn="base">
              <a:spcBef>
                <a:spcPct val="0"/>
              </a:spcBef>
              <a:spcAft>
                <a:spcPct val="0"/>
              </a:spcAft>
            </a:pPr>
            <a:r>
              <a:rPr lang="kk-KZ" sz="2400" b="1" dirty="0" smtClean="0">
                <a:solidFill>
                  <a:srgbClr val="FF0000"/>
                </a:solidFill>
                <a:latin typeface="Times New Roman" pitchFamily="18" charset="0"/>
                <a:ea typeface="Times New Roman" pitchFamily="18" charset="0"/>
                <a:cs typeface="Times New Roman" pitchFamily="18" charset="0"/>
              </a:rPr>
              <a:t> </a:t>
            </a:r>
            <a:endParaRPr lang="kk-KZ" sz="2400" dirty="0" smtClean="0">
              <a:solidFill>
                <a:srgbClr val="FF0000"/>
              </a:solidFill>
              <a:latin typeface="Times New Roman" pitchFamily="18" charset="0"/>
              <a:cs typeface="Times New Roman" pitchFamily="18" charset="0"/>
            </a:endParaRPr>
          </a:p>
        </p:txBody>
      </p:sp>
      <p:sp>
        <p:nvSpPr>
          <p:cNvPr id="15361" name="Rectangle 1"/>
          <p:cNvSpPr>
            <a:spLocks noChangeArrowheads="1"/>
          </p:cNvSpPr>
          <p:nvPr/>
        </p:nvSpPr>
        <p:spPr bwMode="auto">
          <a:xfrm>
            <a:off x="971600" y="2060848"/>
            <a:ext cx="7286676"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   </a:t>
            </a:r>
            <a:r>
              <a:rPr kumimoji="0" lang="kk-KZ" sz="2000" b="1" i="0" u="none" strike="noStrike" cap="none" normalizeH="0" baseline="0" dirty="0" smtClean="0">
                <a:ln>
                  <a:noFill/>
                </a:ln>
                <a:solidFill>
                  <a:srgbClr val="0000FF"/>
                </a:solidFill>
                <a:effectLst/>
                <a:latin typeface="Times New Roman" pitchFamily="18" charset="0"/>
                <a:ea typeface="Times New Roman" pitchFamily="18" charset="0"/>
                <a:cs typeface="Times New Roman" pitchFamily="18" charset="0"/>
              </a:rPr>
              <a:t> </a:t>
            </a:r>
            <a:endParaRPr kumimoji="0" lang="kk-KZ" sz="2000" b="1" i="0" u="none" strike="noStrike" cap="none" normalizeH="0" baseline="0" dirty="0" smtClean="0">
              <a:ln>
                <a:noFill/>
              </a:ln>
              <a:solidFill>
                <a:srgbClr val="0000FF"/>
              </a:solidFill>
              <a:effectLst/>
              <a:latin typeface="Times New Roman" pitchFamily="18" charset="0"/>
              <a:cs typeface="Times New Roman" pitchFamily="18" charset="0"/>
            </a:endParaRPr>
          </a:p>
        </p:txBody>
      </p:sp>
      <p:sp>
        <p:nvSpPr>
          <p:cNvPr id="9" name="Прямоугольник 8"/>
          <p:cNvSpPr/>
          <p:nvPr/>
        </p:nvSpPr>
        <p:spPr>
          <a:xfrm>
            <a:off x="785786" y="714356"/>
            <a:ext cx="7358114" cy="4832092"/>
          </a:xfrm>
          <a:prstGeom prst="rect">
            <a:avLst/>
          </a:prstGeom>
        </p:spPr>
        <p:txBody>
          <a:bodyPr wrap="square">
            <a:spAutoFit/>
          </a:bodyPr>
          <a:lstStyle/>
          <a:p>
            <a:endParaRPr lang="kk-KZ" sz="2800" b="1" dirty="0" smtClean="0">
              <a:solidFill>
                <a:srgbClr val="FF0000"/>
              </a:solidFill>
              <a:latin typeface="Times New Roman" pitchFamily="18" charset="0"/>
              <a:cs typeface="Times New Roman" pitchFamily="18" charset="0"/>
            </a:endParaRPr>
          </a:p>
          <a:p>
            <a:endParaRPr lang="kk-KZ" sz="2800" b="1" dirty="0" smtClean="0">
              <a:solidFill>
                <a:srgbClr val="FF0000"/>
              </a:solidFill>
              <a:latin typeface="Times New Roman" pitchFamily="18" charset="0"/>
              <a:cs typeface="Times New Roman" pitchFamily="18" charset="0"/>
            </a:endParaRPr>
          </a:p>
          <a:p>
            <a:endParaRPr lang="kk-KZ" sz="2800" b="1" dirty="0" smtClean="0">
              <a:solidFill>
                <a:srgbClr val="FF0000"/>
              </a:solidFill>
              <a:latin typeface="Times New Roman" pitchFamily="18" charset="0"/>
              <a:cs typeface="Times New Roman" pitchFamily="18" charset="0"/>
            </a:endParaRPr>
          </a:p>
          <a:p>
            <a:endParaRPr lang="kk-KZ" sz="2800" b="1" dirty="0" smtClean="0">
              <a:solidFill>
                <a:srgbClr val="FF0000"/>
              </a:solidFill>
              <a:latin typeface="Times New Roman" pitchFamily="18" charset="0"/>
              <a:cs typeface="Times New Roman" pitchFamily="18" charset="0"/>
            </a:endParaRPr>
          </a:p>
          <a:p>
            <a:endParaRPr lang="kk-KZ" sz="2800" b="1" dirty="0" smtClean="0">
              <a:solidFill>
                <a:srgbClr val="FF0000"/>
              </a:solidFill>
              <a:latin typeface="Times New Roman" pitchFamily="18" charset="0"/>
              <a:cs typeface="Times New Roman" pitchFamily="18" charset="0"/>
            </a:endParaRPr>
          </a:p>
          <a:p>
            <a:endParaRPr lang="kk-KZ" sz="2800" b="1" dirty="0" smtClean="0">
              <a:solidFill>
                <a:srgbClr val="FF0000"/>
              </a:solidFill>
              <a:latin typeface="Times New Roman" pitchFamily="18" charset="0"/>
              <a:cs typeface="Times New Roman" pitchFamily="18" charset="0"/>
            </a:endParaRPr>
          </a:p>
          <a:p>
            <a:endParaRPr lang="kk-KZ" sz="2800" b="1" dirty="0" smtClean="0">
              <a:solidFill>
                <a:srgbClr val="FF0000"/>
              </a:solidFill>
              <a:latin typeface="Times New Roman" pitchFamily="18" charset="0"/>
              <a:cs typeface="Times New Roman" pitchFamily="18" charset="0"/>
            </a:endParaRPr>
          </a:p>
          <a:p>
            <a:endParaRPr lang="kk-KZ" sz="2800" b="1" dirty="0" smtClean="0">
              <a:solidFill>
                <a:srgbClr val="FF0000"/>
              </a:solidFill>
              <a:latin typeface="Times New Roman" pitchFamily="18" charset="0"/>
              <a:cs typeface="Times New Roman" pitchFamily="18" charset="0"/>
            </a:endParaRPr>
          </a:p>
          <a:p>
            <a:endParaRPr lang="kk-KZ" sz="2800" b="1" dirty="0" smtClean="0">
              <a:solidFill>
                <a:srgbClr val="FF0000"/>
              </a:solidFill>
              <a:latin typeface="Times New Roman" pitchFamily="18" charset="0"/>
              <a:cs typeface="Times New Roman" pitchFamily="18" charset="0"/>
            </a:endParaRPr>
          </a:p>
          <a:p>
            <a:endParaRPr lang="kk-KZ" sz="2800" b="1" dirty="0" smtClean="0">
              <a:solidFill>
                <a:srgbClr val="FF0000"/>
              </a:solidFill>
              <a:latin typeface="Times New Roman" pitchFamily="18" charset="0"/>
              <a:cs typeface="Times New Roman" pitchFamily="18" charset="0"/>
            </a:endParaRPr>
          </a:p>
          <a:p>
            <a:endParaRPr lang="ru-RU" sz="2800" dirty="0">
              <a:solidFill>
                <a:srgbClr val="FF0000"/>
              </a:solidFill>
              <a:latin typeface="Times New Roman" pitchFamily="18" charset="0"/>
              <a:cs typeface="Times New Roman" pitchFamily="18" charset="0"/>
            </a:endParaRPr>
          </a:p>
        </p:txBody>
      </p:sp>
      <p:sp>
        <p:nvSpPr>
          <p:cNvPr id="13" name="Прямоугольник 12"/>
          <p:cNvSpPr/>
          <p:nvPr/>
        </p:nvSpPr>
        <p:spPr>
          <a:xfrm>
            <a:off x="323528" y="692696"/>
            <a:ext cx="8208912" cy="5324535"/>
          </a:xfrm>
          <a:prstGeom prst="rect">
            <a:avLst/>
          </a:prstGeom>
        </p:spPr>
        <p:txBody>
          <a:bodyPr wrap="square">
            <a:spAutoFit/>
          </a:bodyPr>
          <a:lstStyle/>
          <a:p>
            <a:pPr lvl="0" indent="296863" fontAlgn="base">
              <a:spcBef>
                <a:spcPct val="0"/>
              </a:spcBef>
              <a:spcAft>
                <a:spcPct val="0"/>
              </a:spcAft>
            </a:pPr>
            <a:endParaRPr lang="kk-KZ" sz="3200" b="1" dirty="0" smtClean="0">
              <a:solidFill>
                <a:srgbClr val="FF0000"/>
              </a:solidFill>
              <a:latin typeface="Times New Roman" pitchFamily="18" charset="0"/>
              <a:ea typeface="Times New Roman" pitchFamily="18" charset="0"/>
              <a:cs typeface="Times New Roman" pitchFamily="18" charset="0"/>
            </a:endParaRPr>
          </a:p>
          <a:p>
            <a:r>
              <a:rPr lang="kk-KZ" sz="2800" dirty="0" smtClean="0">
                <a:latin typeface="Times New Roman" pitchFamily="18" charset="0"/>
                <a:cs typeface="Times New Roman" pitchFamily="18" charset="0"/>
              </a:rPr>
              <a:t>PISA зерттеулерінде оқу сaуaттылығы мәтіннен қaжет aқпaрaтты тaбумен бaғaлaнaды:</a:t>
            </a:r>
            <a:endParaRPr lang="ru-RU" sz="2800" dirty="0" smtClean="0">
              <a:latin typeface="Times New Roman" pitchFamily="18" charset="0"/>
              <a:cs typeface="Times New Roman" pitchFamily="18" charset="0"/>
            </a:endParaRPr>
          </a:p>
          <a:p>
            <a:pPr lvl="1"/>
            <a:r>
              <a:rPr lang="kk-KZ" sz="2800" dirty="0" smtClean="0">
                <a:latin typeface="Times New Roman" pitchFamily="18" charset="0"/>
                <a:cs typeface="Times New Roman" pitchFamily="18" charset="0"/>
              </a:rPr>
              <a:t>-  мәтіннен қaжет болaтын мейлінше көп aқпaрaт тaбу;</a:t>
            </a:r>
            <a:endParaRPr lang="ru-RU" sz="2800" dirty="0" smtClean="0">
              <a:latin typeface="Times New Roman" pitchFamily="18" charset="0"/>
              <a:cs typeface="Times New Roman" pitchFamily="18" charset="0"/>
            </a:endParaRPr>
          </a:p>
          <a:p>
            <a:pPr lvl="1"/>
            <a:r>
              <a:rPr lang="kk-KZ" sz="2800" dirty="0" smtClean="0">
                <a:latin typeface="Times New Roman" pitchFamily="18" charset="0"/>
                <a:cs typeface="Times New Roman" pitchFamily="18" charset="0"/>
              </a:rPr>
              <a:t>- мәтіннен ең қaжетті aқпaрaтты тaбу;</a:t>
            </a:r>
            <a:endParaRPr lang="ru-RU" sz="2800" dirty="0" smtClean="0">
              <a:latin typeface="Times New Roman" pitchFamily="18" charset="0"/>
              <a:cs typeface="Times New Roman" pitchFamily="18" charset="0"/>
            </a:endParaRPr>
          </a:p>
          <a:p>
            <a:pPr lvl="1"/>
            <a:r>
              <a:rPr lang="kk-KZ" sz="2800" dirty="0" smtClean="0">
                <a:latin typeface="Times New Roman" pitchFamily="18" charset="0"/>
                <a:cs typeface="Times New Roman" pitchFamily="18" charset="0"/>
              </a:rPr>
              <a:t>- мәтіндегі aқпaрaттaрды жіктеу;</a:t>
            </a:r>
            <a:endParaRPr lang="ru-RU" sz="2800" dirty="0" smtClean="0">
              <a:latin typeface="Times New Roman" pitchFamily="18" charset="0"/>
              <a:cs typeface="Times New Roman" pitchFamily="18" charset="0"/>
            </a:endParaRPr>
          </a:p>
          <a:p>
            <a:pPr lvl="1"/>
            <a:r>
              <a:rPr lang="kk-KZ" sz="2800" dirty="0" smtClean="0">
                <a:latin typeface="Times New Roman" pitchFamily="18" charset="0"/>
                <a:cs typeface="Times New Roman" pitchFamily="18" charset="0"/>
              </a:rPr>
              <a:t>- бұрыннaн тaныс және жaңa aқпaрaттaрғa жіктеу;</a:t>
            </a:r>
            <a:endParaRPr lang="ru-RU" sz="2800" dirty="0" smtClean="0">
              <a:latin typeface="Times New Roman" pitchFamily="18" charset="0"/>
              <a:cs typeface="Times New Roman" pitchFamily="18" charset="0"/>
            </a:endParaRPr>
          </a:p>
          <a:p>
            <a:pPr lvl="1"/>
            <a:r>
              <a:rPr lang="kk-KZ" sz="2800" dirty="0" smtClean="0">
                <a:latin typeface="Times New Roman" pitchFamily="18" charset="0"/>
                <a:cs typeface="Times New Roman" pitchFamily="18" charset="0"/>
              </a:rPr>
              <a:t>- терең мaзмұнды aқпaрaтты тaбу;</a:t>
            </a:r>
            <a:endParaRPr lang="ru-RU" sz="2800" dirty="0" smtClean="0">
              <a:latin typeface="Times New Roman" pitchFamily="18" charset="0"/>
              <a:cs typeface="Times New Roman" pitchFamily="18" charset="0"/>
            </a:endParaRPr>
          </a:p>
          <a:p>
            <a:pPr lvl="1"/>
            <a:r>
              <a:rPr lang="kk-KZ" sz="2800" dirty="0" smtClean="0">
                <a:latin typeface="Times New Roman" pitchFamily="18" charset="0"/>
                <a:cs typeface="Times New Roman" pitchFamily="18" charset="0"/>
              </a:rPr>
              <a:t>- күрделі мәтінді қорытындылaу;</a:t>
            </a:r>
            <a:endParaRPr lang="ru-RU" sz="2800" dirty="0" smtClean="0">
              <a:latin typeface="Times New Roman" pitchFamily="18" charset="0"/>
              <a:cs typeface="Times New Roman" pitchFamily="18" charset="0"/>
            </a:endParaRPr>
          </a:p>
          <a:p>
            <a:pPr lvl="1"/>
            <a:r>
              <a:rPr lang="kk-KZ" sz="2800" dirty="0" smtClean="0">
                <a:latin typeface="Times New Roman" pitchFamily="18" charset="0"/>
                <a:cs typeface="Times New Roman" pitchFamily="18" charset="0"/>
              </a:rPr>
              <a:t>- мәтіннен ой түю;</a:t>
            </a: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Picture 2" descr="C:\Users\Олжас\Desktop\портфолио фон\01532.jpg"/>
          <p:cNvPicPr>
            <a:picLocks noGrp="1" noChangeAspect="1" noChangeArrowheads="1"/>
          </p:cNvPicPr>
          <p:nvPr>
            <p:ph idx="1"/>
          </p:nvPr>
        </p:nvPicPr>
        <p:blipFill>
          <a:blip r:embed="rId2" cstate="print"/>
          <a:srcRect l="37500"/>
          <a:stretch>
            <a:fillRect/>
          </a:stretch>
        </p:blipFill>
        <p:spPr bwMode="auto">
          <a:xfrm>
            <a:off x="0" y="0"/>
            <a:ext cx="9144000" cy="6858000"/>
          </a:xfrm>
          <a:prstGeom prst="rect">
            <a:avLst/>
          </a:prstGeom>
          <a:noFill/>
        </p:spPr>
      </p:pic>
      <p:sp>
        <p:nvSpPr>
          <p:cNvPr id="7" name="Прямоугольник 6"/>
          <p:cNvSpPr/>
          <p:nvPr/>
        </p:nvSpPr>
        <p:spPr>
          <a:xfrm>
            <a:off x="1571604" y="1714488"/>
            <a:ext cx="5357850" cy="523220"/>
          </a:xfrm>
          <a:prstGeom prst="rect">
            <a:avLst/>
          </a:prstGeom>
        </p:spPr>
        <p:txBody>
          <a:bodyPr wrap="square">
            <a:spAutoFit/>
          </a:bodyPr>
          <a:lstStyle/>
          <a:p>
            <a:r>
              <a:rPr lang="kk-KZ" sz="2800" b="1" dirty="0" smtClean="0">
                <a:solidFill>
                  <a:srgbClr val="FF0000"/>
                </a:solidFill>
                <a:latin typeface="Times New Roman" pitchFamily="18" charset="0"/>
                <a:ea typeface="Times New Roman" pitchFamily="18" charset="0"/>
                <a:cs typeface="Times New Roman" pitchFamily="18" charset="0"/>
              </a:rPr>
              <a:t>  </a:t>
            </a:r>
            <a:endParaRPr lang="ru-RU" sz="2800" dirty="0"/>
          </a:p>
        </p:txBody>
      </p:sp>
      <p:sp>
        <p:nvSpPr>
          <p:cNvPr id="9" name="Прямоугольник 8"/>
          <p:cNvSpPr/>
          <p:nvPr/>
        </p:nvSpPr>
        <p:spPr>
          <a:xfrm>
            <a:off x="500034" y="785794"/>
            <a:ext cx="8286808" cy="6986528"/>
          </a:xfrm>
          <a:prstGeom prst="rect">
            <a:avLst/>
          </a:prstGeom>
        </p:spPr>
        <p:txBody>
          <a:bodyPr wrap="square">
            <a:spAutoFit/>
          </a:bodyPr>
          <a:lstStyle/>
          <a:p>
            <a:pPr lvl="0"/>
            <a:r>
              <a:rPr lang="kk-KZ" sz="2800" b="1" dirty="0" smtClean="0">
                <a:solidFill>
                  <a:srgbClr val="0000FF"/>
                </a:solidFill>
                <a:latin typeface="Times New Roman" pitchFamily="18" charset="0"/>
                <a:cs typeface="Times New Roman" pitchFamily="18" charset="0"/>
              </a:rPr>
              <a:t> </a:t>
            </a:r>
            <a:r>
              <a:rPr lang="kk-KZ" sz="2000" b="1" dirty="0" smtClean="0"/>
              <a:t>Оқу сауаттылығы</a:t>
            </a:r>
            <a:endParaRPr lang="ru-RU" sz="2000" b="1" dirty="0" smtClean="0"/>
          </a:p>
          <a:p>
            <a:r>
              <a:rPr lang="kk-KZ" sz="2000" dirty="0" smtClean="0"/>
              <a:t>Оқу сауаттылығы – адамның ақпараттың мазмұнын бағалау, түсіну және интерпритациялау қабілеті болып табылады. Оқушының бұл басты төрт оқырмандық құзыреттілігі оның коммуникативтік дағдыларын анықтайды. PISA тесттері оқу сауаттылығын бағалаудың екі негізгі параметрін қарасырады.</a:t>
            </a:r>
            <a:endParaRPr lang="ru-RU" sz="2000" dirty="0" smtClean="0"/>
          </a:p>
          <a:p>
            <a:r>
              <a:rPr lang="kk-KZ" sz="2000" dirty="0" smtClean="0"/>
              <a:t>Бірінші. Мәтін (көркем әдебиет, ғылыми мәтіндер, кестелер, графиктер, диаграммалар мен ақпараттық материалдар). Олар форматтары бойынша ерекшеленді, мысалы, тұтас, дискретті, аралас және құрама мәтіндер болып бөлінеді. Тұтас мәтінде</a:t>
            </a:r>
            <a:endParaRPr lang="ru-RU" sz="2000" dirty="0" smtClean="0"/>
          </a:p>
          <a:p>
            <a:r>
              <a:rPr lang="kk-KZ" sz="2000" dirty="0" smtClean="0"/>
              <a:t>ақпаратты табу әрекеттері қаріп түрі мен өлшемдері тәрізді ерекшеліктермен оңайлатылған. Дискретті мәтіндер оқу дағдыларының кейбір әрекеттерін талап етеді. Олардың мазмұнында диаграмма, кесте, график және хабарландыру түріндегі материалдарды қамтиды. Аралас – тұтас және дискретті мәтіндердің түрлерін біріктіреді. Журналдар мен веб-беттердегі материалдардың көпшілігі аралас мәтін түрлеріне жатады. Құрама мәтін - әрқайсысы бір-біріне тәуелсіз және бірнеше мәтіннен құрастырылған, негізгі ойы аяқталған мазмұндағы форматта беріледі.</a:t>
            </a:r>
            <a:endParaRPr lang="ru-RU" sz="2000" dirty="0" smtClean="0"/>
          </a:p>
          <a:p>
            <a:endParaRPr lang="kk-KZ" sz="3200" dirty="0" smtClean="0">
              <a:solidFill>
                <a:srgbClr val="0000FF"/>
              </a:solidFill>
              <a:latin typeface="Times New Roman" pitchFamily="18" charset="0"/>
              <a:cs typeface="Times New Roman" pitchFamily="18" charset="0"/>
            </a:endParaRPr>
          </a:p>
          <a:p>
            <a:r>
              <a:rPr lang="kk-KZ" sz="2800" b="1" dirty="0" smtClean="0">
                <a:solidFill>
                  <a:srgbClr val="0000FF"/>
                </a:solidFill>
                <a:latin typeface="Times New Roman" pitchFamily="18" charset="0"/>
                <a:cs typeface="Times New Roman" pitchFamily="18" charset="0"/>
              </a:rPr>
              <a:t> </a:t>
            </a:r>
            <a:endParaRPr lang="ru-RU" sz="2800" dirty="0">
              <a:solidFill>
                <a:srgbClr val="0000FF"/>
              </a:solidFill>
            </a:endParaRPr>
          </a:p>
        </p:txBody>
      </p:sp>
      <p:sp>
        <p:nvSpPr>
          <p:cNvPr id="6" name="Прямоугольник 5"/>
          <p:cNvSpPr/>
          <p:nvPr/>
        </p:nvSpPr>
        <p:spPr>
          <a:xfrm>
            <a:off x="928662" y="928671"/>
            <a:ext cx="6500858" cy="461665"/>
          </a:xfrm>
          <a:prstGeom prst="rect">
            <a:avLst/>
          </a:prstGeom>
        </p:spPr>
        <p:txBody>
          <a:bodyPr wrap="square">
            <a:spAutoFit/>
          </a:bodyPr>
          <a:lstStyle/>
          <a:p>
            <a:r>
              <a:rPr lang="kk-KZ" sz="2400" b="1" dirty="0" smtClean="0">
                <a:solidFill>
                  <a:srgbClr val="FF0000"/>
                </a:solidFill>
                <a:latin typeface="Times New Roman" pitchFamily="18" charset="0"/>
                <a:cs typeface="Times New Roman" pitchFamily="18" charset="0"/>
              </a:rPr>
              <a:t> </a:t>
            </a:r>
            <a:endParaRPr lang="ru-RU" sz="2400"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Олжас\Desktop\портфолио фон\01532.jpg"/>
          <p:cNvPicPr>
            <a:picLocks noChangeAspect="1" noChangeArrowheads="1"/>
          </p:cNvPicPr>
          <p:nvPr/>
        </p:nvPicPr>
        <p:blipFill>
          <a:blip r:embed="rId2" cstate="print"/>
          <a:srcRect l="37500"/>
          <a:stretch>
            <a:fillRect/>
          </a:stretch>
        </p:blipFill>
        <p:spPr bwMode="auto">
          <a:xfrm>
            <a:off x="0" y="0"/>
            <a:ext cx="9144000" cy="6858005"/>
          </a:xfrm>
          <a:prstGeom prst="rect">
            <a:avLst/>
          </a:prstGeom>
          <a:noFill/>
        </p:spPr>
      </p:pic>
      <p:sp>
        <p:nvSpPr>
          <p:cNvPr id="4" name="Rectangle 2"/>
          <p:cNvSpPr>
            <a:spLocks noChangeArrowheads="1"/>
          </p:cNvSpPr>
          <p:nvPr/>
        </p:nvSpPr>
        <p:spPr bwMode="auto">
          <a:xfrm>
            <a:off x="714348" y="1803149"/>
            <a:ext cx="325730" cy="212365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ctr" fontAlgn="base">
              <a:spcBef>
                <a:spcPct val="0"/>
              </a:spcBef>
              <a:spcAft>
                <a:spcPct val="0"/>
              </a:spcAft>
            </a:pPr>
            <a:r>
              <a:rPr kumimoji="0" lang="kk-KZ" sz="4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endParaRPr lang="kk-KZ" sz="4400" b="1" i="1" dirty="0" smtClean="0">
              <a:latin typeface="Times New Roman" pitchFamily="18" charset="0"/>
              <a:cs typeface="Times New Roman" pitchFamily="18" charset="0"/>
            </a:endParaRPr>
          </a:p>
          <a:p>
            <a:pPr algn="ctr" fontAlgn="base">
              <a:spcBef>
                <a:spcPct val="0"/>
              </a:spcBef>
              <a:spcAft>
                <a:spcPct val="0"/>
              </a:spcAft>
            </a:pPr>
            <a:r>
              <a:rPr lang="kk-KZ" sz="4400" b="1" i="1" dirty="0" smtClean="0">
                <a:solidFill>
                  <a:srgbClr val="0000FF"/>
                </a:solidFill>
                <a:latin typeface="Times New Roman" pitchFamily="18" charset="0"/>
                <a:cs typeface="Times New Roman" pitchFamily="18" charset="0"/>
              </a:rPr>
              <a:t> </a:t>
            </a:r>
            <a:endParaRPr lang="ru-RU" sz="4400" dirty="0" smtClean="0">
              <a:solidFill>
                <a:srgbClr val="0000FF"/>
              </a:solidFill>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kk-KZ" sz="44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1025" name="Rectangle 1"/>
          <p:cNvSpPr>
            <a:spLocks noChangeArrowheads="1"/>
          </p:cNvSpPr>
          <p:nvPr/>
        </p:nvSpPr>
        <p:spPr bwMode="auto">
          <a:xfrm>
            <a:off x="1142976" y="571481"/>
            <a:ext cx="678661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kk-KZ" sz="2400" b="1" dirty="0" smtClean="0">
                <a:solidFill>
                  <a:srgbClr val="FF0000"/>
                </a:solidFill>
                <a:latin typeface="Times New Roman" pitchFamily="18" charset="0"/>
                <a:ea typeface="Times New Roman" pitchFamily="18" charset="0"/>
                <a:cs typeface="Times New Roman" pitchFamily="18" charset="0"/>
              </a:rPr>
              <a:t> </a:t>
            </a:r>
            <a:endParaRPr kumimoji="0" lang="kk-KZ" sz="24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8193" name="Rectangle 1"/>
          <p:cNvSpPr>
            <a:spLocks noChangeArrowheads="1"/>
          </p:cNvSpPr>
          <p:nvPr/>
        </p:nvSpPr>
        <p:spPr bwMode="auto">
          <a:xfrm>
            <a:off x="142844" y="922178"/>
            <a:ext cx="8643998"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kk-KZ" sz="2000" b="1" dirty="0" smtClean="0"/>
              <a:t>Мәтін және мәтін типтері</a:t>
            </a:r>
            <a:endParaRPr lang="ru-RU" sz="2000" b="1" dirty="0" smtClean="0"/>
          </a:p>
          <a:p>
            <a:r>
              <a:rPr lang="kk-KZ" sz="2000" dirty="0" smtClean="0"/>
              <a:t>«Мәтін» сөзі шынайы тіл қолданылған баспа түрде немесе бейнелік мәтіндерді білдіреді. Мұндай мәтіндер диаграмма, сурет, карта, кесте, график түріндегі визуал бейнелерді қамтуы мүмкін. Бір ғана мәтіннің өн бойында әртүрлі мәтін типтері кездесе береді. </a:t>
            </a:r>
            <a:r>
              <a:rPr lang="kk-KZ" sz="2000" i="1" dirty="0" smtClean="0"/>
              <a:t>Мәтіннің (формасы) нысаны 4 – ке бөлінеді.</a:t>
            </a:r>
            <a:endParaRPr lang="ru-RU" sz="2000" dirty="0" smtClean="0"/>
          </a:p>
          <a:p>
            <a:pPr lvl="0"/>
            <a:r>
              <a:rPr lang="kk-KZ" sz="2000" b="1" dirty="0" smtClean="0"/>
              <a:t>Тұтас мәтін </a:t>
            </a:r>
            <a:r>
              <a:rPr lang="kk-KZ" sz="2000" dirty="0" smtClean="0"/>
              <a:t>( көркем әдебиет мәтіндері, репортаж, өлең, пьеса, мақала, жұлдыз жорамал, техникалық мәтін, заң, ғылыми негіздемелер, нұсқау)</a:t>
            </a:r>
            <a:endParaRPr lang="ru-RU" sz="2000" dirty="0" smtClean="0"/>
          </a:p>
          <a:p>
            <a:pPr lvl="0"/>
            <a:r>
              <a:rPr lang="kk-KZ" sz="2000" b="1" dirty="0" smtClean="0"/>
              <a:t>Жадағай (тұтас емес) мәтін </a:t>
            </a:r>
            <a:r>
              <a:rPr lang="kk-KZ" sz="2000" dirty="0" smtClean="0"/>
              <a:t>(графика, кесте, сурет, диаграмма, жарнама, сканворд, хабарландыру, карта, анкета, құттықтау, комментарий)</a:t>
            </a:r>
            <a:endParaRPr lang="ru-RU" sz="2000" dirty="0" smtClean="0"/>
          </a:p>
          <a:p>
            <a:pPr lvl="0"/>
            <a:r>
              <a:rPr lang="kk-KZ" sz="2000" b="1" dirty="0" smtClean="0"/>
              <a:t>Аралас мәтін </a:t>
            </a:r>
            <a:r>
              <a:rPr lang="kk-KZ" sz="2000" dirty="0" smtClean="0"/>
              <a:t>(тұтас және тұтас емес мәтіндердің сипатын біріктіреді, авторлық веб – парақтар).</a:t>
            </a:r>
            <a:endParaRPr lang="ru-RU" sz="2000" dirty="0" smtClean="0"/>
          </a:p>
          <a:p>
            <a:pPr lvl="0"/>
            <a:r>
              <a:rPr lang="kk-KZ" sz="2000" b="1" dirty="0" smtClean="0"/>
              <a:t>Құрамдас мәтін </a:t>
            </a:r>
            <a:r>
              <a:rPr lang="kk-KZ" sz="2000" dirty="0" smtClean="0"/>
              <a:t>(бір тақырып, бірақ әр автордың пікірі, ойы. Мысалы, аққу тақырыбына жазылған әрбір ақынның туындысы немесе әр газеттегі бірдей тақырыпқа жазылған материал және бірнеше тақырыпты қамтитын үзік –үзік мәтіндер)</a:t>
            </a:r>
            <a:endParaRPr lang="ru-RU"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ерая">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Стандартная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1536</TotalTime>
  <Words>1623</Words>
  <Application>Microsoft Office PowerPoint</Application>
  <PresentationFormat>Экран (4:3)</PresentationFormat>
  <Paragraphs>381</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Олжас</dc:creator>
  <cp:lastModifiedBy>Rocker</cp:lastModifiedBy>
  <cp:revision>184</cp:revision>
  <dcterms:created xsi:type="dcterms:W3CDTF">2016-10-07T04:13:13Z</dcterms:created>
  <dcterms:modified xsi:type="dcterms:W3CDTF">2024-02-09T03:07:36Z</dcterms:modified>
</cp:coreProperties>
</file>